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handoutMasterIdLst>
    <p:handoutMasterId r:id="rId20"/>
  </p:handoutMasterIdLst>
  <p:sldIdLst>
    <p:sldId id="257" r:id="rId5"/>
    <p:sldId id="341" r:id="rId6"/>
    <p:sldId id="372" r:id="rId7"/>
    <p:sldId id="371" r:id="rId8"/>
    <p:sldId id="374" r:id="rId9"/>
    <p:sldId id="359" r:id="rId10"/>
    <p:sldId id="367" r:id="rId11"/>
    <p:sldId id="373" r:id="rId12"/>
    <p:sldId id="375" r:id="rId13"/>
    <p:sldId id="376" r:id="rId14"/>
    <p:sldId id="377" r:id="rId15"/>
    <p:sldId id="379" r:id="rId16"/>
    <p:sldId id="360" r:id="rId17"/>
    <p:sldId id="381" r:id="rId18"/>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irem" initials="c" lastIdx="19"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005E"/>
    <a:srgbClr val="A00054"/>
    <a:srgbClr val="F698D7"/>
    <a:srgbClr val="4BACC6"/>
    <a:srgbClr val="F79646"/>
    <a:srgbClr val="1791B7"/>
    <a:srgbClr val="E28C05"/>
    <a:srgbClr val="803B8D"/>
    <a:srgbClr val="01A6CD"/>
    <a:srgbClr val="0038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96" autoAdjust="0"/>
    <p:restoredTop sz="94364" autoAdjust="0"/>
  </p:normalViewPr>
  <p:slideViewPr>
    <p:cSldViewPr>
      <p:cViewPr varScale="1">
        <p:scale>
          <a:sx n="109" d="100"/>
          <a:sy n="109" d="100"/>
        </p:scale>
        <p:origin x="153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890458" cy="493633"/>
          </a:xfrm>
          <a:prstGeom prst="rect">
            <a:avLst/>
          </a:prstGeom>
        </p:spPr>
        <p:txBody>
          <a:bodyPr vert="horz" lIns="90560" tIns="45279" rIns="90560" bIns="45279" rtlCol="0"/>
          <a:lstStyle>
            <a:lvl1pPr algn="l">
              <a:defRPr sz="1200"/>
            </a:lvl1pPr>
          </a:lstStyle>
          <a:p>
            <a:endParaRPr lang="en-US"/>
          </a:p>
        </p:txBody>
      </p:sp>
      <p:sp>
        <p:nvSpPr>
          <p:cNvPr id="3" name="Date Placeholder 2"/>
          <p:cNvSpPr>
            <a:spLocks noGrp="1"/>
          </p:cNvSpPr>
          <p:nvPr>
            <p:ph type="dt" sz="quarter" idx="1"/>
          </p:nvPr>
        </p:nvSpPr>
        <p:spPr>
          <a:xfrm>
            <a:off x="3777074" y="1"/>
            <a:ext cx="2890458" cy="493633"/>
          </a:xfrm>
          <a:prstGeom prst="rect">
            <a:avLst/>
          </a:prstGeom>
        </p:spPr>
        <p:txBody>
          <a:bodyPr vert="horz" lIns="90560" tIns="45279" rIns="90560" bIns="45279" rtlCol="0"/>
          <a:lstStyle>
            <a:lvl1pPr algn="r">
              <a:defRPr sz="1200"/>
            </a:lvl1pPr>
          </a:lstStyle>
          <a:p>
            <a:fld id="{F0543D04-C48A-E74E-97FA-A4F459874463}" type="datetimeFigureOut">
              <a:rPr lang="en-US" smtClean="0"/>
              <a:pPr/>
              <a:t>12/19/2018</a:t>
            </a:fld>
            <a:endParaRPr lang="en-US"/>
          </a:p>
        </p:txBody>
      </p:sp>
      <p:sp>
        <p:nvSpPr>
          <p:cNvPr id="4" name="Footer Placeholder 3"/>
          <p:cNvSpPr>
            <a:spLocks noGrp="1"/>
          </p:cNvSpPr>
          <p:nvPr>
            <p:ph type="ftr" sz="quarter" idx="2"/>
          </p:nvPr>
        </p:nvSpPr>
        <p:spPr>
          <a:xfrm>
            <a:off x="2" y="9377449"/>
            <a:ext cx="2890458" cy="493633"/>
          </a:xfrm>
          <a:prstGeom prst="rect">
            <a:avLst/>
          </a:prstGeom>
        </p:spPr>
        <p:txBody>
          <a:bodyPr vert="horz" lIns="90560" tIns="45279" rIns="90560" bIns="45279" rtlCol="0" anchor="b"/>
          <a:lstStyle>
            <a:lvl1pPr algn="l">
              <a:defRPr sz="1200"/>
            </a:lvl1pPr>
          </a:lstStyle>
          <a:p>
            <a:endParaRPr lang="en-US"/>
          </a:p>
        </p:txBody>
      </p:sp>
      <p:sp>
        <p:nvSpPr>
          <p:cNvPr id="5" name="Slide Number Placeholder 4"/>
          <p:cNvSpPr>
            <a:spLocks noGrp="1"/>
          </p:cNvSpPr>
          <p:nvPr>
            <p:ph type="sldNum" sz="quarter" idx="3"/>
          </p:nvPr>
        </p:nvSpPr>
        <p:spPr>
          <a:xfrm>
            <a:off x="3777074" y="9377449"/>
            <a:ext cx="2890458" cy="493633"/>
          </a:xfrm>
          <a:prstGeom prst="rect">
            <a:avLst/>
          </a:prstGeom>
        </p:spPr>
        <p:txBody>
          <a:bodyPr vert="horz" lIns="90560" tIns="45279" rIns="90560" bIns="45279" rtlCol="0" anchor="b"/>
          <a:lstStyle>
            <a:lvl1pPr algn="r">
              <a:defRPr sz="1200"/>
            </a:lvl1pPr>
          </a:lstStyle>
          <a:p>
            <a:fld id="{8CE7422B-662D-BF4D-879E-014530537EBE}" type="slidenum">
              <a:rPr lang="en-US" smtClean="0"/>
              <a:pPr/>
              <a:t>‹#›</a:t>
            </a:fld>
            <a:endParaRPr lang="en-US"/>
          </a:p>
        </p:txBody>
      </p:sp>
    </p:spTree>
    <p:extLst>
      <p:ext uri="{BB962C8B-B14F-4D97-AF65-F5344CB8AC3E}">
        <p14:creationId xmlns:p14="http://schemas.microsoft.com/office/powerpoint/2010/main" val="2051327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3633"/>
          </a:xfrm>
          <a:prstGeom prst="rect">
            <a:avLst/>
          </a:prstGeom>
        </p:spPr>
        <p:txBody>
          <a:bodyPr vert="horz" lIns="90560" tIns="45279" rIns="90560" bIns="45279" rtlCol="0"/>
          <a:lstStyle>
            <a:lvl1pPr algn="l">
              <a:defRPr sz="1200"/>
            </a:lvl1pPr>
          </a:lstStyle>
          <a:p>
            <a:endParaRPr lang="en-GB"/>
          </a:p>
        </p:txBody>
      </p:sp>
      <p:sp>
        <p:nvSpPr>
          <p:cNvPr id="3" name="Date Placeholder 2"/>
          <p:cNvSpPr>
            <a:spLocks noGrp="1"/>
          </p:cNvSpPr>
          <p:nvPr>
            <p:ph type="dt" idx="1"/>
          </p:nvPr>
        </p:nvSpPr>
        <p:spPr>
          <a:xfrm>
            <a:off x="3777608" y="1"/>
            <a:ext cx="2889938" cy="493633"/>
          </a:xfrm>
          <a:prstGeom prst="rect">
            <a:avLst/>
          </a:prstGeom>
        </p:spPr>
        <p:txBody>
          <a:bodyPr vert="horz" lIns="90560" tIns="45279" rIns="90560" bIns="45279" rtlCol="0"/>
          <a:lstStyle>
            <a:lvl1pPr algn="r">
              <a:defRPr sz="1200"/>
            </a:lvl1pPr>
          </a:lstStyle>
          <a:p>
            <a:fld id="{21E32222-7531-47EB-837A-9FCCE3B20D2D}" type="datetimeFigureOut">
              <a:rPr lang="en-GB" smtClean="0"/>
              <a:pPr/>
              <a:t>19/12/2018</a:t>
            </a:fld>
            <a:endParaRPr lang="en-GB"/>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0560" tIns="45279" rIns="90560" bIns="45279" rtlCol="0" anchor="ctr"/>
          <a:lstStyle/>
          <a:p>
            <a:endParaRPr lang="en-GB"/>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0560" tIns="45279" rIns="90560" bIns="452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8"/>
            <a:ext cx="2889938" cy="493633"/>
          </a:xfrm>
          <a:prstGeom prst="rect">
            <a:avLst/>
          </a:prstGeom>
        </p:spPr>
        <p:txBody>
          <a:bodyPr vert="horz" lIns="90560" tIns="45279" rIns="90560" bIns="45279" rtlCol="0" anchor="b"/>
          <a:lstStyle>
            <a:lvl1pPr algn="l">
              <a:defRPr sz="1200"/>
            </a:lvl1pPr>
          </a:lstStyle>
          <a:p>
            <a:endParaRPr lang="en-GB"/>
          </a:p>
        </p:txBody>
      </p:sp>
      <p:sp>
        <p:nvSpPr>
          <p:cNvPr id="7" name="Slide Number Placeholder 6"/>
          <p:cNvSpPr>
            <a:spLocks noGrp="1"/>
          </p:cNvSpPr>
          <p:nvPr>
            <p:ph type="sldNum" sz="quarter" idx="5"/>
          </p:nvPr>
        </p:nvSpPr>
        <p:spPr>
          <a:xfrm>
            <a:off x="3777608" y="9377318"/>
            <a:ext cx="2889938" cy="493633"/>
          </a:xfrm>
          <a:prstGeom prst="rect">
            <a:avLst/>
          </a:prstGeom>
        </p:spPr>
        <p:txBody>
          <a:bodyPr vert="horz" lIns="90560" tIns="45279" rIns="90560" bIns="45279" rtlCol="0" anchor="b"/>
          <a:lstStyle>
            <a:lvl1pPr algn="r">
              <a:defRPr sz="1200"/>
            </a:lvl1pPr>
          </a:lstStyle>
          <a:p>
            <a:fld id="{B7D2EF2E-5310-44B8-8B55-3C928028BD53}" type="slidenum">
              <a:rPr lang="en-GB" smtClean="0"/>
              <a:pPr/>
              <a:t>‹#›</a:t>
            </a:fld>
            <a:endParaRPr lang="en-GB"/>
          </a:p>
        </p:txBody>
      </p:sp>
    </p:spTree>
    <p:extLst>
      <p:ext uri="{BB962C8B-B14F-4D97-AF65-F5344CB8AC3E}">
        <p14:creationId xmlns:p14="http://schemas.microsoft.com/office/powerpoint/2010/main" val="3590967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D2EF2E-5310-44B8-8B55-3C928028BD53}" type="slidenum">
              <a:rPr lang="en-GB" smtClean="0"/>
              <a:pPr/>
              <a:t>1</a:t>
            </a:fld>
            <a:endParaRPr lang="en-GB"/>
          </a:p>
        </p:txBody>
      </p:sp>
    </p:spTree>
    <p:extLst>
      <p:ext uri="{BB962C8B-B14F-4D97-AF65-F5344CB8AC3E}">
        <p14:creationId xmlns:p14="http://schemas.microsoft.com/office/powerpoint/2010/main" val="278451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D2EF2E-5310-44B8-8B55-3C928028BD53}" type="slidenum">
              <a:rPr lang="en-GB" smtClean="0"/>
              <a:pPr/>
              <a:t>14</a:t>
            </a:fld>
            <a:endParaRPr lang="en-GB"/>
          </a:p>
        </p:txBody>
      </p:sp>
    </p:spTree>
    <p:extLst>
      <p:ext uri="{BB962C8B-B14F-4D97-AF65-F5344CB8AC3E}">
        <p14:creationId xmlns:p14="http://schemas.microsoft.com/office/powerpoint/2010/main" val="1582272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D2EF2E-5310-44B8-8B55-3C928028BD53}" type="slidenum">
              <a:rPr lang="en-GB" smtClean="0"/>
              <a:pPr/>
              <a:t>2</a:t>
            </a:fld>
            <a:endParaRPr lang="en-GB"/>
          </a:p>
        </p:txBody>
      </p:sp>
    </p:spTree>
    <p:extLst>
      <p:ext uri="{BB962C8B-B14F-4D97-AF65-F5344CB8AC3E}">
        <p14:creationId xmlns:p14="http://schemas.microsoft.com/office/powerpoint/2010/main" val="853979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a:t>
            </a:r>
            <a:r>
              <a:rPr lang="en-GB" baseline="0" dirty="0" smtClean="0"/>
              <a:t> were developed from some of the work that was taking place in the regions – the Wessex implementation guide – evaluation from KSS work</a:t>
            </a:r>
            <a:endParaRPr lang="en-GB" dirty="0"/>
          </a:p>
        </p:txBody>
      </p:sp>
      <p:sp>
        <p:nvSpPr>
          <p:cNvPr id="4" name="Slide Number Placeholder 3"/>
          <p:cNvSpPr>
            <a:spLocks noGrp="1"/>
          </p:cNvSpPr>
          <p:nvPr>
            <p:ph type="sldNum" sz="quarter" idx="10"/>
          </p:nvPr>
        </p:nvSpPr>
        <p:spPr/>
        <p:txBody>
          <a:bodyPr/>
          <a:lstStyle/>
          <a:p>
            <a:fld id="{B7D2EF2E-5310-44B8-8B55-3C928028BD53}" type="slidenum">
              <a:rPr lang="en-GB" smtClean="0"/>
              <a:pPr/>
              <a:t>6</a:t>
            </a:fld>
            <a:endParaRPr lang="en-GB"/>
          </a:p>
        </p:txBody>
      </p:sp>
    </p:spTree>
    <p:extLst>
      <p:ext uri="{BB962C8B-B14F-4D97-AF65-F5344CB8AC3E}">
        <p14:creationId xmlns:p14="http://schemas.microsoft.com/office/powerpoint/2010/main" val="3606434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D2EF2E-5310-44B8-8B55-3C928028BD53}" type="slidenum">
              <a:rPr lang="en-GB" smtClean="0"/>
              <a:pPr/>
              <a:t>7</a:t>
            </a:fld>
            <a:endParaRPr lang="en-GB"/>
          </a:p>
        </p:txBody>
      </p:sp>
    </p:spTree>
    <p:extLst>
      <p:ext uri="{BB962C8B-B14F-4D97-AF65-F5344CB8AC3E}">
        <p14:creationId xmlns:p14="http://schemas.microsoft.com/office/powerpoint/2010/main" val="568297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D2EF2E-5310-44B8-8B55-3C928028BD53}" type="slidenum">
              <a:rPr lang="en-GB" smtClean="0"/>
              <a:pPr/>
              <a:t>8</a:t>
            </a:fld>
            <a:endParaRPr lang="en-GB"/>
          </a:p>
        </p:txBody>
      </p:sp>
    </p:spTree>
    <p:extLst>
      <p:ext uri="{BB962C8B-B14F-4D97-AF65-F5344CB8AC3E}">
        <p14:creationId xmlns:p14="http://schemas.microsoft.com/office/powerpoint/2010/main" val="1358338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D2EF2E-5310-44B8-8B55-3C928028BD53}" type="slidenum">
              <a:rPr lang="en-GB" smtClean="0"/>
              <a:pPr/>
              <a:t>9</a:t>
            </a:fld>
            <a:endParaRPr lang="en-GB"/>
          </a:p>
        </p:txBody>
      </p:sp>
    </p:spTree>
    <p:extLst>
      <p:ext uri="{BB962C8B-B14F-4D97-AF65-F5344CB8AC3E}">
        <p14:creationId xmlns:p14="http://schemas.microsoft.com/office/powerpoint/2010/main" val="3657544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D2EF2E-5310-44B8-8B55-3C928028BD53}" type="slidenum">
              <a:rPr lang="en-GB" smtClean="0"/>
              <a:pPr/>
              <a:t>10</a:t>
            </a:fld>
            <a:endParaRPr lang="en-GB"/>
          </a:p>
        </p:txBody>
      </p:sp>
    </p:spTree>
    <p:extLst>
      <p:ext uri="{BB962C8B-B14F-4D97-AF65-F5344CB8AC3E}">
        <p14:creationId xmlns:p14="http://schemas.microsoft.com/office/powerpoint/2010/main" val="600716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D2EF2E-5310-44B8-8B55-3C928028BD53}" type="slidenum">
              <a:rPr lang="en-GB" smtClean="0"/>
              <a:pPr/>
              <a:t>11</a:t>
            </a:fld>
            <a:endParaRPr lang="en-GB"/>
          </a:p>
        </p:txBody>
      </p:sp>
    </p:spTree>
    <p:extLst>
      <p:ext uri="{BB962C8B-B14F-4D97-AF65-F5344CB8AC3E}">
        <p14:creationId xmlns:p14="http://schemas.microsoft.com/office/powerpoint/2010/main" val="1214115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D2EF2E-5310-44B8-8B55-3C928028BD53}" type="slidenum">
              <a:rPr lang="en-GB" smtClean="0"/>
              <a:pPr/>
              <a:t>12</a:t>
            </a:fld>
            <a:endParaRPr lang="en-GB"/>
          </a:p>
        </p:txBody>
      </p:sp>
    </p:spTree>
    <p:extLst>
      <p:ext uri="{BB962C8B-B14F-4D97-AF65-F5344CB8AC3E}">
        <p14:creationId xmlns:p14="http://schemas.microsoft.com/office/powerpoint/2010/main" val="3879233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4193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dirty="0"/>
              <a:t>Click here to insert your photograph</a:t>
            </a:r>
          </a:p>
        </p:txBody>
      </p:sp>
    </p:spTree>
    <p:extLst>
      <p:ext uri="{BB962C8B-B14F-4D97-AF65-F5344CB8AC3E}">
        <p14:creationId xmlns:p14="http://schemas.microsoft.com/office/powerpoint/2010/main" val="257673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3"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8" name="Text Placeholder 7"/>
          <p:cNvSpPr>
            <a:spLocks noGrp="1"/>
          </p:cNvSpPr>
          <p:nvPr>
            <p:ph type="body" sz="quarter" idx="13" hasCustomPrompt="1"/>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9336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8"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9" name="Text Placeholder 7"/>
          <p:cNvSpPr>
            <a:spLocks noGrp="1"/>
          </p:cNvSpPr>
          <p:nvPr>
            <p:ph type="body" sz="quarter" idx="13" hasCustomPrompt="1"/>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0"/>
          <p:cNvSpPr>
            <a:spLocks noGrp="1"/>
          </p:cNvSpPr>
          <p:nvPr>
            <p:ph type="pic" sz="quarter" idx="14" hasCustomPrompt="1"/>
          </p:nvPr>
        </p:nvSpPr>
        <p:spPr>
          <a:xfrm>
            <a:off x="5360988" y="2486025"/>
            <a:ext cx="3451225" cy="2457450"/>
          </a:xfrm>
          <a:prstGeom prst="rect">
            <a:avLst/>
          </a:prstGeom>
        </p:spPr>
        <p:txBody>
          <a:bodyPr/>
          <a:lstStyle>
            <a:lvl1pPr marL="0" indent="0" algn="ctr">
              <a:buNone/>
              <a:defRPr sz="2400" baseline="0"/>
            </a:lvl1pPr>
          </a:lstStyle>
          <a:p>
            <a:r>
              <a:rPr lang="en-GB" dirty="0"/>
              <a:t>Click here to insert your photograph</a:t>
            </a:r>
          </a:p>
        </p:txBody>
      </p:sp>
    </p:spTree>
    <p:extLst>
      <p:ext uri="{BB962C8B-B14F-4D97-AF65-F5344CB8AC3E}">
        <p14:creationId xmlns:p14="http://schemas.microsoft.com/office/powerpoint/2010/main" val="1303303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97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US" dirty="0"/>
          </a:p>
        </p:txBody>
      </p:sp>
      <p:sp>
        <p:nvSpPr>
          <p:cNvPr id="3" name="Subtitle 2"/>
          <p:cNvSpPr>
            <a:spLocks noGrp="1"/>
          </p:cNvSpPr>
          <p:nvPr>
            <p:ph type="subTitle" idx="1" hasCustomPrompt="1"/>
          </p:nvPr>
        </p:nvSpPr>
        <p:spPr>
          <a:xfrm>
            <a:off x="1371600" y="3886200"/>
            <a:ext cx="6400800" cy="1752600"/>
          </a:xfrm>
          <a:prstGeom prst="rect">
            <a:avLst/>
          </a:prstGeo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r>
              <a:rPr lang="en-US" dirty="0" err="1"/>
              <a:t>gstyle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763724C-E7A2-4A6D-A4BD-CDB6C1C03172}" type="datetimeFigureOut">
              <a:rPr lang="en-US" smtClean="0"/>
              <a:pPr/>
              <a:t>12/19/2018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4A3A10D-7D5E-4932-A76F-CD1632FD3D96}" type="slidenum">
              <a:rPr lang="en-US" smtClean="0"/>
              <a:pPr/>
              <a:t>‹#›</a:t>
            </a:fld>
            <a:endParaRPr lang="en-US"/>
          </a:p>
        </p:txBody>
      </p:sp>
      <p:pic>
        <p:nvPicPr>
          <p:cNvPr id="8" name="Picture 7"/>
          <p:cNvPicPr>
            <a:picLocks noChangeAspect="1"/>
          </p:cNvPicPr>
          <p:nvPr userDrawn="1"/>
        </p:nvPicPr>
        <p:blipFill>
          <a:blip r:embed="rId2" cstate="print"/>
          <a:stretch>
            <a:fillRect/>
          </a:stretch>
        </p:blipFill>
        <p:spPr>
          <a:xfrm>
            <a:off x="279400" y="5661248"/>
            <a:ext cx="8585200" cy="10287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7F83016-934E-4927-9EE7-49BF972CAB31}" type="datetimeFigureOut">
              <a:rPr lang="en-GB" smtClean="0"/>
              <a:t>19/12/2018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A91C88E-8924-424A-BF4D-4482F5A2589B}" type="slidenum">
              <a:rPr lang="en-GB" smtClean="0"/>
              <a:t>‹#›</a:t>
            </a:fld>
            <a:endParaRPr lang="en-GB"/>
          </a:p>
        </p:txBody>
      </p:sp>
    </p:spTree>
    <p:extLst>
      <p:ext uri="{BB962C8B-B14F-4D97-AF65-F5344CB8AC3E}">
        <p14:creationId xmlns:p14="http://schemas.microsoft.com/office/powerpoint/2010/main" val="1901087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08904" y="360000"/>
            <a:ext cx="3099816" cy="615696"/>
          </a:xfrm>
          <a:prstGeom prst="rect">
            <a:avLst/>
          </a:prstGeom>
        </p:spPr>
      </p:pic>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0"/>
          <a:stretch>
            <a:fillRect/>
          </a:stretch>
        </p:blipFill>
        <p:spPr>
          <a:xfrm>
            <a:off x="0" y="6189288"/>
            <a:ext cx="9144000" cy="254000"/>
          </a:xfrm>
          <a:prstGeom prst="rect">
            <a:avLst/>
          </a:prstGeom>
        </p:spPr>
      </p:pic>
    </p:spTree>
    <p:extLst>
      <p:ext uri="{BB962C8B-B14F-4D97-AF65-F5344CB8AC3E}">
        <p14:creationId xmlns:p14="http://schemas.microsoft.com/office/powerpoint/2010/main" val="3476803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portal.e-lfh.org.uk/home/aiccreport"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mailto:support@e-lfh.org.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hyperlink" Target="mailto:php@hee.nhs.uk" TargetMode="External"/><Relationship Id="rId2" Type="http://schemas.openxmlformats.org/officeDocument/2006/relationships/hyperlink" Target="http://www.makingeverycontactcount.co.uk/" TargetMode="External"/><Relationship Id="rId1" Type="http://schemas.openxmlformats.org/officeDocument/2006/relationships/slideLayout" Target="../slideLayouts/slideLayout7.xml"/><Relationship Id="rId6" Type="http://schemas.openxmlformats.org/officeDocument/2006/relationships/hyperlink" Target="https://www.facebook.com/groups/MECCcommunity/"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s://portal.e-lfh.org.uk/Component/Details/432821"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hyperlink" Target="https://www.nice.org.uk/Guidance/PH49"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3.wdp"/><Relationship Id="rId3" Type="http://schemas.openxmlformats.org/officeDocument/2006/relationships/hyperlink" Target="https://assets.publishing.service.gov.uk/government/uploads/system/uploads/attachment_data/file/515949/Making_Every_Contact_Count_Consensus_Statement.pdf" TargetMode="External"/><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assets.publishing.service.gov.uk/government/uploads/system/uploads/attachment_data/file/509272/Making_Every__Contact_Count__MECC__Evaluation_framework_March_2016.pdf" TargetMode="External"/><Relationship Id="rId11" Type="http://schemas.microsoft.com/office/2007/relationships/hdphoto" Target="../media/hdphoto2.wdp"/><Relationship Id="rId5" Type="http://schemas.openxmlformats.org/officeDocument/2006/relationships/hyperlink" Target="https://assets.publishing.service.gov.uk/government/uploads/system/uploads/attachment_data/file/724905/MECC_Training_quality_marker_checklist_updates.pdf" TargetMode="External"/><Relationship Id="rId10" Type="http://schemas.openxmlformats.org/officeDocument/2006/relationships/image" Target="../media/image12.png"/><Relationship Id="rId4" Type="http://schemas.openxmlformats.org/officeDocument/2006/relationships/hyperlink" Target="https://assets.publishing.service.gov.uk/government/uploads/system/uploads/attachment_data/file/724904/MECC_Implememenation_guide_v2.pdf" TargetMode="External"/><Relationship Id="rId9" Type="http://schemas.microsoft.com/office/2007/relationships/hdphoto" Target="../media/hdphoto1.wdp"/><Relationship Id="rId14" Type="http://schemas.openxmlformats.org/officeDocument/2006/relationships/hyperlink" Target="https://www.gov.uk/government/publications/making-every-contact-count-mecc-practical-resource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portal.e-lfh.org.uk/Component/Details/432821"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ww.e-lfh.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95802" y="1639456"/>
            <a:ext cx="8396678" cy="1323354"/>
          </a:xfrm>
          <a:prstGeom prst="rect">
            <a:avLst/>
          </a:prstGeom>
        </p:spPr>
        <p:txBody>
          <a:bodyPr/>
          <a:lstStyle/>
          <a:p>
            <a:pPr algn="ctr"/>
            <a:r>
              <a:rPr lang="en-US" sz="2800" dirty="0" smtClean="0"/>
              <a:t>A </a:t>
            </a:r>
            <a:r>
              <a:rPr lang="en-US" sz="2800" dirty="0"/>
              <a:t>Guide to Making Every Contact Count (MECC) e- </a:t>
            </a:r>
            <a:r>
              <a:rPr lang="en-US" sz="2800" dirty="0" smtClean="0"/>
              <a:t>Learning Programmes </a:t>
            </a:r>
            <a:r>
              <a:rPr lang="en-US" sz="2800" dirty="0"/>
              <a:t>and </a:t>
            </a:r>
            <a:r>
              <a:rPr lang="en-US" sz="2800" dirty="0" smtClean="0"/>
              <a:t>Related </a:t>
            </a:r>
            <a:r>
              <a:rPr lang="en-US" sz="2800" dirty="0"/>
              <a:t>Resources</a:t>
            </a:r>
            <a:r>
              <a:rPr lang="en-GB" sz="2800" b="1" dirty="0" smtClean="0">
                <a:solidFill>
                  <a:srgbClr val="A00054"/>
                </a:solidFill>
              </a:rPr>
              <a:t/>
            </a:r>
            <a:br>
              <a:rPr lang="en-GB" sz="2800" b="1" dirty="0" smtClean="0">
                <a:solidFill>
                  <a:srgbClr val="A00054"/>
                </a:solidFill>
              </a:rPr>
            </a:br>
            <a:endParaRPr lang="en-GB" sz="2800" dirty="0">
              <a:solidFill>
                <a:srgbClr val="000000"/>
              </a:solidFill>
            </a:endParaRPr>
          </a:p>
        </p:txBody>
      </p:sp>
      <p:pic>
        <p:nvPicPr>
          <p:cNvPr id="13" name="Picture 12"/>
          <p:cNvPicPr>
            <a:picLocks noChangeAspect="1"/>
          </p:cNvPicPr>
          <p:nvPr/>
        </p:nvPicPr>
        <p:blipFill>
          <a:blip r:embed="rId3"/>
          <a:stretch>
            <a:fillRect/>
          </a:stretch>
        </p:blipFill>
        <p:spPr>
          <a:xfrm>
            <a:off x="528381" y="2896996"/>
            <a:ext cx="8336362" cy="892044"/>
          </a:xfrm>
          <a:prstGeom prst="rect">
            <a:avLst/>
          </a:prstGeom>
        </p:spPr>
      </p:pic>
      <p:pic>
        <p:nvPicPr>
          <p:cNvPr id="14" name="Picture 13" descr="bottom_brand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260" y="5281843"/>
            <a:ext cx="1798200" cy="1243501"/>
          </a:xfrm>
          <a:prstGeom prst="rect">
            <a:avLst/>
          </a:prstGeom>
        </p:spPr>
      </p:pic>
      <p:sp>
        <p:nvSpPr>
          <p:cNvPr id="2" name="TextBox 1"/>
          <p:cNvSpPr txBox="1"/>
          <p:nvPr/>
        </p:nvSpPr>
        <p:spPr>
          <a:xfrm>
            <a:off x="2339752" y="3645024"/>
            <a:ext cx="2880320" cy="369332"/>
          </a:xfrm>
          <a:prstGeom prst="rect">
            <a:avLst/>
          </a:prstGeom>
          <a:noFill/>
        </p:spPr>
        <p:txBody>
          <a:bodyPr wrap="square" rtlCol="0">
            <a:spAutoFit/>
          </a:bodyPr>
          <a:lstStyle/>
          <a:p>
            <a:endParaRPr lang="en-GB" dirty="0"/>
          </a:p>
        </p:txBody>
      </p:sp>
      <p:sp>
        <p:nvSpPr>
          <p:cNvPr id="7" name="TextBox 6"/>
          <p:cNvSpPr txBox="1"/>
          <p:nvPr/>
        </p:nvSpPr>
        <p:spPr>
          <a:xfrm>
            <a:off x="1596372" y="3847880"/>
            <a:ext cx="6195538" cy="1138773"/>
          </a:xfrm>
          <a:prstGeom prst="rect">
            <a:avLst/>
          </a:prstGeom>
          <a:noFill/>
        </p:spPr>
        <p:txBody>
          <a:bodyPr wrap="square" rtlCol="0">
            <a:spAutoFit/>
          </a:bodyPr>
          <a:lstStyle/>
          <a:p>
            <a:pPr algn="ctr"/>
            <a:r>
              <a:rPr lang="en-GB" sz="2400" b="1" dirty="0" smtClean="0">
                <a:solidFill>
                  <a:srgbClr val="0070C0"/>
                </a:solidFill>
              </a:rPr>
              <a:t>Population </a:t>
            </a:r>
            <a:r>
              <a:rPr lang="en-GB" sz="2400" b="1" dirty="0">
                <a:solidFill>
                  <a:srgbClr val="0070C0"/>
                </a:solidFill>
              </a:rPr>
              <a:t>Health and Prevention National Programmes</a:t>
            </a:r>
          </a:p>
          <a:p>
            <a:pPr algn="ctr"/>
            <a:endParaRPr lang="en-GB" sz="2000" b="1" dirty="0">
              <a:solidFill>
                <a:srgbClr val="0070C0"/>
              </a:solidFill>
            </a:endParaRPr>
          </a:p>
        </p:txBody>
      </p:sp>
      <p:pic>
        <p:nvPicPr>
          <p:cNvPr id="6" name="Picture 5">
            <a:extLst>
              <a:ext uri="{FF2B5EF4-FFF2-40B4-BE49-F238E27FC236}">
                <a16:creationId xmlns:a16="http://schemas.microsoft.com/office/drawing/2014/main" id="{943B1E5B-2C7D-4D9B-956E-F9E6443E21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326532"/>
            <a:ext cx="1658311" cy="6541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3528" y="509771"/>
            <a:ext cx="5184576" cy="954107"/>
          </a:xfrm>
          <a:prstGeom prst="rect">
            <a:avLst/>
          </a:prstGeom>
          <a:noFill/>
        </p:spPr>
        <p:txBody>
          <a:bodyPr wrap="square" rtlCol="0">
            <a:spAutoFit/>
          </a:bodyPr>
          <a:lstStyle/>
          <a:p>
            <a:r>
              <a:rPr lang="en-US" sz="2800" b="1" dirty="0">
                <a:solidFill>
                  <a:srgbClr val="A00054"/>
                </a:solidFill>
              </a:rPr>
              <a:t>More About How to Access MECC E Learning Resources</a:t>
            </a:r>
            <a:endParaRPr lang="en-GB" sz="2800" b="1" dirty="0">
              <a:solidFill>
                <a:srgbClr val="A00054"/>
              </a:solidFill>
            </a:endParaRPr>
          </a:p>
        </p:txBody>
      </p:sp>
      <p:sp>
        <p:nvSpPr>
          <p:cNvPr id="11" name="Content Placeholder 2">
            <a:extLst>
              <a:ext uri="{FF2B5EF4-FFF2-40B4-BE49-F238E27FC236}">
                <a16:creationId xmlns:a16="http://schemas.microsoft.com/office/drawing/2014/main" id="{FAF553F5-6BE6-450E-8AF2-DB86495E5213}"/>
              </a:ext>
            </a:extLst>
          </p:cNvPr>
          <p:cNvSpPr>
            <a:spLocks noGrp="1"/>
          </p:cNvSpPr>
          <p:nvPr>
            <p:ph idx="1"/>
          </p:nvPr>
        </p:nvSpPr>
        <p:spPr>
          <a:xfrm>
            <a:off x="409147" y="1700808"/>
            <a:ext cx="7907269" cy="4320480"/>
          </a:xfrm>
        </p:spPr>
        <p:txBody>
          <a:bodyPr/>
          <a:lstStyle/>
          <a:p>
            <a:pPr lvl="0"/>
            <a:r>
              <a:rPr lang="en-US" sz="1800" dirty="0" smtClean="0"/>
              <a:t>Both </a:t>
            </a:r>
            <a:r>
              <a:rPr lang="en-US" sz="1800" dirty="0"/>
              <a:t>are available on the E Learning for Health platform (e-</a:t>
            </a:r>
            <a:r>
              <a:rPr lang="en-US" sz="1800" dirty="0" err="1"/>
              <a:t>LfH</a:t>
            </a:r>
            <a:r>
              <a:rPr lang="en-US" sz="1800" dirty="0"/>
              <a:t>) and the National Learning Management System (NLMS) for the NHS workforce. </a:t>
            </a:r>
            <a:endParaRPr lang="en-US" sz="1800" dirty="0" smtClean="0"/>
          </a:p>
          <a:p>
            <a:pPr lvl="0"/>
            <a:endParaRPr lang="en-US" sz="1800" dirty="0"/>
          </a:p>
          <a:p>
            <a:pPr lvl="0"/>
            <a:r>
              <a:rPr lang="en-US" sz="1800" dirty="0"/>
              <a:t>The E Learning for Health platform is available to health and social care staff with </a:t>
            </a:r>
            <a:r>
              <a:rPr lang="en-US" sz="1800" dirty="0" smtClean="0"/>
              <a:t>or </a:t>
            </a:r>
            <a:r>
              <a:rPr lang="en-US" sz="1800" dirty="0"/>
              <a:t>without an NHS account. </a:t>
            </a:r>
            <a:endParaRPr lang="en-US" sz="1800" dirty="0" smtClean="0"/>
          </a:p>
          <a:p>
            <a:pPr lvl="0"/>
            <a:endParaRPr lang="en-US" sz="1800" dirty="0" smtClean="0"/>
          </a:p>
          <a:p>
            <a:pPr lvl="0"/>
            <a:r>
              <a:rPr lang="en-US" sz="1800" dirty="0" smtClean="0"/>
              <a:t>Organisations </a:t>
            </a:r>
            <a:r>
              <a:rPr lang="en-US" sz="1800" dirty="0"/>
              <a:t>– such as local authorities for example can integrate the MECC modules onto their own organisations learning management platform to monitor usage data. To integrate onto local LMS systems </a:t>
            </a:r>
            <a:r>
              <a:rPr lang="en-US" sz="1800" dirty="0">
                <a:hlinkClick r:id="rId3"/>
              </a:rPr>
              <a:t>click here </a:t>
            </a:r>
            <a:r>
              <a:rPr lang="en-US" sz="1800" dirty="0" smtClean="0"/>
              <a:t/>
            </a:r>
            <a:br>
              <a:rPr lang="en-US" sz="1800" dirty="0" smtClean="0"/>
            </a:br>
            <a:endParaRPr lang="en-US" sz="1800" dirty="0"/>
          </a:p>
          <a:p>
            <a:pPr lvl="0"/>
            <a:r>
              <a:rPr lang="en-US" sz="1800" dirty="0" smtClean="0"/>
              <a:t>For </a:t>
            </a:r>
            <a:r>
              <a:rPr lang="en-US" sz="1800" dirty="0"/>
              <a:t>further information contact </a:t>
            </a:r>
            <a:r>
              <a:rPr lang="en-US" sz="1800" dirty="0" smtClean="0">
                <a:hlinkClick r:id="rId4"/>
              </a:rPr>
              <a:t>support@e-lfh.org.uk</a:t>
            </a:r>
            <a:r>
              <a:rPr lang="en-US" sz="1800" dirty="0" smtClean="0"/>
              <a:t>  </a:t>
            </a:r>
            <a:endParaRPr lang="en-US" sz="1800" dirty="0"/>
          </a:p>
        </p:txBody>
      </p:sp>
    </p:spTree>
    <p:extLst>
      <p:ext uri="{BB962C8B-B14F-4D97-AF65-F5344CB8AC3E}">
        <p14:creationId xmlns:p14="http://schemas.microsoft.com/office/powerpoint/2010/main" val="4293761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3528" y="509771"/>
            <a:ext cx="5040560" cy="954107"/>
          </a:xfrm>
          <a:prstGeom prst="rect">
            <a:avLst/>
          </a:prstGeom>
          <a:noFill/>
        </p:spPr>
        <p:txBody>
          <a:bodyPr wrap="square" rtlCol="0">
            <a:spAutoFit/>
          </a:bodyPr>
          <a:lstStyle/>
          <a:p>
            <a:r>
              <a:rPr lang="en-US" sz="2800" b="1" dirty="0" smtClean="0">
                <a:solidFill>
                  <a:srgbClr val="A00054"/>
                </a:solidFill>
              </a:rPr>
              <a:t>West </a:t>
            </a:r>
            <a:r>
              <a:rPr lang="en-US" sz="2800" b="1" dirty="0">
                <a:solidFill>
                  <a:srgbClr val="A00054"/>
                </a:solidFill>
              </a:rPr>
              <a:t>Midlands Resources – a MECC Toolkit</a:t>
            </a:r>
            <a:endParaRPr lang="en-GB" sz="2800" b="1" dirty="0">
              <a:solidFill>
                <a:srgbClr val="A00054"/>
              </a:solidFill>
            </a:endParaRPr>
          </a:p>
        </p:txBody>
      </p:sp>
      <p:sp>
        <p:nvSpPr>
          <p:cNvPr id="11" name="Content Placeholder 2">
            <a:extLst>
              <a:ext uri="{FF2B5EF4-FFF2-40B4-BE49-F238E27FC236}">
                <a16:creationId xmlns:a16="http://schemas.microsoft.com/office/drawing/2014/main" id="{FAF553F5-6BE6-450E-8AF2-DB86495E5213}"/>
              </a:ext>
            </a:extLst>
          </p:cNvPr>
          <p:cNvSpPr>
            <a:spLocks noGrp="1"/>
          </p:cNvSpPr>
          <p:nvPr>
            <p:ph idx="1"/>
          </p:nvPr>
        </p:nvSpPr>
        <p:spPr>
          <a:xfrm>
            <a:off x="409147" y="1628800"/>
            <a:ext cx="5675021" cy="4392488"/>
          </a:xfrm>
        </p:spPr>
        <p:txBody>
          <a:bodyPr/>
          <a:lstStyle/>
          <a:p>
            <a:pPr lvl="0"/>
            <a:r>
              <a:rPr lang="en-US" sz="1200" b="1" dirty="0" smtClean="0"/>
              <a:t>Brief </a:t>
            </a:r>
            <a:r>
              <a:rPr lang="en-US" sz="1200" b="1" dirty="0"/>
              <a:t>Encounters: </a:t>
            </a:r>
            <a:r>
              <a:rPr lang="en-US" sz="1200" dirty="0"/>
              <a:t>e-learning session, </a:t>
            </a:r>
            <a:r>
              <a:rPr lang="en-US" sz="1200" b="1" dirty="0"/>
              <a:t>suitable for all frontline staff</a:t>
            </a:r>
            <a:r>
              <a:rPr lang="en-US" sz="1200" dirty="0"/>
              <a:t>, based on a simple Ask, Advise Assist conversation framework to enable all frontline staff to have brief conversations that raise awareness of wellbeing (and lifestyle behaviours), utilising holistic approaches and enabling lifestyle changes, and signpost to trusted sources of information and support. </a:t>
            </a:r>
            <a:endParaRPr lang="en-US" sz="1200" dirty="0" smtClean="0"/>
          </a:p>
          <a:p>
            <a:pPr lvl="0"/>
            <a:endParaRPr lang="en-US" sz="1200" dirty="0" smtClean="0"/>
          </a:p>
          <a:p>
            <a:r>
              <a:rPr lang="en-GB" sz="1200" b="1" dirty="0" smtClean="0"/>
              <a:t>Motivating </a:t>
            </a:r>
            <a:r>
              <a:rPr lang="en-GB" sz="1200" b="1" dirty="0"/>
              <a:t>Change</a:t>
            </a:r>
            <a:r>
              <a:rPr lang="en-GB" sz="1200" dirty="0"/>
              <a:t>: </a:t>
            </a:r>
            <a:r>
              <a:rPr lang="en-GB" sz="1200" dirty="0" smtClean="0"/>
              <a:t>the focus </a:t>
            </a:r>
            <a:r>
              <a:rPr lang="en-GB" sz="1200" dirty="0"/>
              <a:t>is on the behaviour change model and person-centred conversation framework.  The session is suitable for staff working with people who are either at high risk of lifestyle-related health conditions or already have one or more health conditions or who care for people with health </a:t>
            </a:r>
            <a:r>
              <a:rPr lang="en-GB" sz="1200" dirty="0" smtClean="0"/>
              <a:t>conditions. This </a:t>
            </a:r>
            <a:r>
              <a:rPr lang="en-GB" sz="1200" dirty="0"/>
              <a:t>session also introduces a health-coaching conversation framework for learners supporting people to make and maintain their desired behaviour changes</a:t>
            </a:r>
            <a:r>
              <a:rPr lang="en-GB" sz="1200" dirty="0" smtClean="0"/>
              <a:t>.</a:t>
            </a:r>
            <a:r>
              <a:rPr lang="en-GB" sz="1200" b="1" dirty="0"/>
              <a:t> </a:t>
            </a:r>
            <a:endParaRPr lang="en-GB" sz="1200" b="1" dirty="0" smtClean="0"/>
          </a:p>
          <a:p>
            <a:endParaRPr lang="en-GB" sz="1200" b="1" dirty="0" smtClean="0"/>
          </a:p>
          <a:p>
            <a:r>
              <a:rPr lang="en-GB" sz="1200" b="1" dirty="0" smtClean="0"/>
              <a:t>MECC </a:t>
            </a:r>
            <a:r>
              <a:rPr lang="en-GB" sz="1200" b="1" dirty="0"/>
              <a:t>Plus for Integrated Care</a:t>
            </a:r>
            <a:r>
              <a:rPr lang="en-GB" sz="1200" dirty="0"/>
              <a:t>: these additional resources </a:t>
            </a:r>
            <a:r>
              <a:rPr lang="en-GB" sz="1200" dirty="0" smtClean="0"/>
              <a:t>support </a:t>
            </a:r>
            <a:r>
              <a:rPr lang="en-GB" sz="1200" dirty="0"/>
              <a:t>the workforce to implement MECC based on Integrated care principles and practice. They comprise case studies, PowerPoint and exemplar MECC pathways, illustrating how brief person-centred conversations can support the holistic assessment of a person’s needs as well as enable the person to make changes necessary to improve their self-care management.  A MECC Plus Manual suggests bite-sized learning opportunities for managers and trainers to use with their teams.  A MECC Plus Pocketbook provides an aide memoire for all frontline staff (available in West Midlands only</a:t>
            </a:r>
            <a:r>
              <a:rPr lang="en-GB" sz="1200" dirty="0" smtClean="0"/>
              <a:t>).</a:t>
            </a:r>
            <a:endParaRPr lang="en-US" sz="1200" dirty="0"/>
          </a:p>
        </p:txBody>
      </p:sp>
      <p:pic>
        <p:nvPicPr>
          <p:cNvPr id="4" name="Picture 3"/>
          <p:cNvPicPr/>
          <p:nvPr/>
        </p:nvPicPr>
        <p:blipFill rotWithShape="1">
          <a:blip r:embed="rId3">
            <a:extLst>
              <a:ext uri="{28A0092B-C50C-407E-A947-70E740481C1C}">
                <a14:useLocalDpi xmlns:a14="http://schemas.microsoft.com/office/drawing/2010/main" val="0"/>
              </a:ext>
            </a:extLst>
          </a:blip>
          <a:srcRect l="7213" t="20375" r="8423" b="12055"/>
          <a:stretch/>
        </p:blipFill>
        <p:spPr bwMode="auto">
          <a:xfrm>
            <a:off x="6084168" y="1700808"/>
            <a:ext cx="2931702" cy="2088232"/>
          </a:xfrm>
          <a:prstGeom prst="rect">
            <a:avLst/>
          </a:prstGeom>
          <a:ln>
            <a:noFill/>
          </a:ln>
          <a:extLst>
            <a:ext uri="{53640926-AAD7-44D8-BBD7-CCE9431645EC}">
              <a14:shadowObscured xmlns:a14="http://schemas.microsoft.com/office/drawing/2010/main"/>
            </a:ext>
          </a:extLst>
        </p:spPr>
      </p:pic>
      <p:sp>
        <p:nvSpPr>
          <p:cNvPr id="5" name="Content Placeholder 2">
            <a:extLst>
              <a:ext uri="{FF2B5EF4-FFF2-40B4-BE49-F238E27FC236}">
                <a16:creationId xmlns:a16="http://schemas.microsoft.com/office/drawing/2014/main" id="{FAF553F5-6BE6-450E-8AF2-DB86495E5213}"/>
              </a:ext>
            </a:extLst>
          </p:cNvPr>
          <p:cNvSpPr txBox="1">
            <a:spLocks/>
          </p:cNvSpPr>
          <p:nvPr/>
        </p:nvSpPr>
        <p:spPr>
          <a:xfrm>
            <a:off x="6228184" y="3933056"/>
            <a:ext cx="2787686" cy="1800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b="1" i="1" dirty="0" smtClean="0"/>
              <a:t>Sally James (Public Health Workforce Lead, HEE Midlands &amp; East) said:</a:t>
            </a:r>
          </a:p>
          <a:p>
            <a:pPr marL="0" indent="0">
              <a:buNone/>
            </a:pPr>
            <a:endParaRPr lang="en-GB" sz="500" i="1" dirty="0" smtClean="0"/>
          </a:p>
          <a:p>
            <a:pPr marL="0" indent="0">
              <a:buNone/>
            </a:pPr>
            <a:r>
              <a:rPr lang="en-GB" sz="1200" b="1" i="1" dirty="0" smtClean="0">
                <a:solidFill>
                  <a:srgbClr val="A00054"/>
                </a:solidFill>
              </a:rPr>
              <a:t>It would be great if all new starters could do module one of the e-learning as part of their induction and all current staff do it as part of their annual mandatory training, to really embed the principles of public health and prevention</a:t>
            </a:r>
            <a:endParaRPr lang="en-GB" sz="1200" dirty="0" smtClean="0">
              <a:solidFill>
                <a:srgbClr val="A00054"/>
              </a:solidFill>
            </a:endParaRPr>
          </a:p>
          <a:p>
            <a:endParaRPr lang="en-US" sz="1200" dirty="0"/>
          </a:p>
        </p:txBody>
      </p:sp>
      <p:sp>
        <p:nvSpPr>
          <p:cNvPr id="2" name="TextBox 1"/>
          <p:cNvSpPr txBox="1"/>
          <p:nvPr/>
        </p:nvSpPr>
        <p:spPr>
          <a:xfrm>
            <a:off x="5929839" y="4479213"/>
            <a:ext cx="1296144" cy="707886"/>
          </a:xfrm>
          <a:prstGeom prst="rect">
            <a:avLst/>
          </a:prstGeom>
          <a:noFill/>
        </p:spPr>
        <p:txBody>
          <a:bodyPr wrap="square" rtlCol="0">
            <a:spAutoFit/>
          </a:bodyPr>
          <a:lstStyle/>
          <a:p>
            <a:r>
              <a:rPr lang="en-GB" sz="4000" b="1" dirty="0" smtClean="0">
                <a:solidFill>
                  <a:srgbClr val="A0005E"/>
                </a:solidFill>
              </a:rPr>
              <a:t>“</a:t>
            </a:r>
            <a:endParaRPr lang="en-GB" sz="4000" b="1" dirty="0">
              <a:solidFill>
                <a:srgbClr val="A0005E"/>
              </a:solidFill>
            </a:endParaRPr>
          </a:p>
        </p:txBody>
      </p:sp>
      <p:sp>
        <p:nvSpPr>
          <p:cNvPr id="7" name="TextBox 6"/>
          <p:cNvSpPr txBox="1"/>
          <p:nvPr/>
        </p:nvSpPr>
        <p:spPr>
          <a:xfrm>
            <a:off x="8367798" y="5601434"/>
            <a:ext cx="1296144" cy="707886"/>
          </a:xfrm>
          <a:prstGeom prst="rect">
            <a:avLst/>
          </a:prstGeom>
          <a:noFill/>
        </p:spPr>
        <p:txBody>
          <a:bodyPr wrap="square" rtlCol="0">
            <a:spAutoFit/>
          </a:bodyPr>
          <a:lstStyle/>
          <a:p>
            <a:r>
              <a:rPr lang="en-GB" sz="4000" b="1" dirty="0" smtClean="0">
                <a:solidFill>
                  <a:srgbClr val="A0005E"/>
                </a:solidFill>
              </a:rPr>
              <a:t>”</a:t>
            </a:r>
            <a:endParaRPr lang="en-GB" sz="4000" b="1" dirty="0">
              <a:solidFill>
                <a:srgbClr val="A0005E"/>
              </a:solidFill>
            </a:endParaRPr>
          </a:p>
        </p:txBody>
      </p:sp>
    </p:spTree>
    <p:extLst>
      <p:ext uri="{BB962C8B-B14F-4D97-AF65-F5344CB8AC3E}">
        <p14:creationId xmlns:p14="http://schemas.microsoft.com/office/powerpoint/2010/main" val="965291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3528" y="509771"/>
            <a:ext cx="5400600" cy="954107"/>
          </a:xfrm>
          <a:prstGeom prst="rect">
            <a:avLst/>
          </a:prstGeom>
          <a:noFill/>
        </p:spPr>
        <p:txBody>
          <a:bodyPr wrap="square" rtlCol="0">
            <a:spAutoFit/>
          </a:bodyPr>
          <a:lstStyle/>
          <a:p>
            <a:r>
              <a:rPr lang="en-US" sz="2800" b="1" dirty="0" err="1" smtClean="0">
                <a:solidFill>
                  <a:srgbClr val="A00054"/>
                </a:solidFill>
              </a:rPr>
              <a:t>Wessex</a:t>
            </a:r>
            <a:r>
              <a:rPr lang="en-US" sz="2800" b="1" dirty="0">
                <a:solidFill>
                  <a:srgbClr val="A00054"/>
                </a:solidFill>
              </a:rPr>
              <a:t>, Thames Valley, Kent, Surrey, Sussex Resources</a:t>
            </a:r>
            <a:endParaRPr lang="en-GB" sz="2800" b="1" dirty="0">
              <a:solidFill>
                <a:srgbClr val="A00054"/>
              </a:solidFill>
            </a:endParaRPr>
          </a:p>
        </p:txBody>
      </p:sp>
      <p:sp>
        <p:nvSpPr>
          <p:cNvPr id="5" name="Content Placeholder 2">
            <a:extLst>
              <a:ext uri="{FF2B5EF4-FFF2-40B4-BE49-F238E27FC236}">
                <a16:creationId xmlns:a16="http://schemas.microsoft.com/office/drawing/2014/main" id="{FAF553F5-6BE6-450E-8AF2-DB86495E5213}"/>
              </a:ext>
            </a:extLst>
          </p:cNvPr>
          <p:cNvSpPr>
            <a:spLocks noGrp="1"/>
          </p:cNvSpPr>
          <p:nvPr>
            <p:ph idx="1"/>
          </p:nvPr>
        </p:nvSpPr>
        <p:spPr>
          <a:xfrm>
            <a:off x="409147" y="1700808"/>
            <a:ext cx="8195301" cy="4320480"/>
          </a:xfrm>
        </p:spPr>
        <p:txBody>
          <a:bodyPr/>
          <a:lstStyle/>
          <a:p>
            <a:r>
              <a:rPr lang="en-GB" sz="1650" dirty="0"/>
              <a:t>This resource, composed of four e-learning sessions, is intended for anyone who has contact with people to make every contact count and develop public health knowledge. The package is part of a two-phase learning approach developed to ensure learners gain understanding and practical skills.</a:t>
            </a:r>
          </a:p>
          <a:p>
            <a:endParaRPr lang="en-GB" sz="1650" dirty="0"/>
          </a:p>
          <a:p>
            <a:r>
              <a:rPr lang="en-GB" sz="1650" dirty="0"/>
              <a:t>MECC approaches are a key enabler to supporting health improvement, prevention and reducing the health inequalities agenda. </a:t>
            </a:r>
            <a:endParaRPr lang="en-GB" sz="1650" dirty="0" smtClean="0"/>
          </a:p>
          <a:p>
            <a:endParaRPr lang="en-GB" sz="1650" dirty="0"/>
          </a:p>
          <a:p>
            <a:r>
              <a:rPr lang="en-GB" sz="1650" dirty="0"/>
              <a:t>MECC can be used at an individual level to affect change at community and population level.  </a:t>
            </a:r>
            <a:endParaRPr lang="en-GB" sz="1650" dirty="0" smtClean="0"/>
          </a:p>
          <a:p>
            <a:pPr marL="0" indent="0">
              <a:buNone/>
            </a:pPr>
            <a:endParaRPr lang="en-GB" sz="1650" dirty="0"/>
          </a:p>
          <a:p>
            <a:pPr lvl="1">
              <a:buFont typeface="Wingdings" panose="05000000000000000000" pitchFamily="2" charset="2"/>
              <a:buChar char="Ø"/>
            </a:pPr>
            <a:r>
              <a:rPr lang="en-GB" sz="1650" dirty="0"/>
              <a:t>Introduction to Making Every Contact Count – 20 minutes </a:t>
            </a:r>
          </a:p>
          <a:p>
            <a:pPr lvl="1">
              <a:buFont typeface="Wingdings" panose="05000000000000000000" pitchFamily="2" charset="2"/>
              <a:buChar char="Ø"/>
            </a:pPr>
            <a:r>
              <a:rPr lang="en-GB" sz="1650" dirty="0"/>
              <a:t>Introduction to Skills – 20 minutes </a:t>
            </a:r>
          </a:p>
          <a:p>
            <a:pPr lvl="1">
              <a:buFont typeface="Wingdings" panose="05000000000000000000" pitchFamily="2" charset="2"/>
              <a:buChar char="Ø"/>
            </a:pPr>
            <a:r>
              <a:rPr lang="en-GB" sz="1650" dirty="0"/>
              <a:t>Introduction to Lifestyle Topics – 20 minutes </a:t>
            </a:r>
          </a:p>
          <a:p>
            <a:pPr lvl="1">
              <a:buFont typeface="Wingdings" panose="05000000000000000000" pitchFamily="2" charset="2"/>
              <a:buChar char="Ø"/>
            </a:pPr>
            <a:r>
              <a:rPr lang="en-GB" sz="1650" dirty="0"/>
              <a:t>Signposting and Your Organisation – 20 minutes </a:t>
            </a:r>
            <a:endParaRPr lang="en-GB" sz="1650" dirty="0">
              <a:effectLst/>
            </a:endParaRPr>
          </a:p>
        </p:txBody>
      </p:sp>
    </p:spTree>
    <p:extLst>
      <p:ext uri="{BB962C8B-B14F-4D97-AF65-F5344CB8AC3E}">
        <p14:creationId xmlns:p14="http://schemas.microsoft.com/office/powerpoint/2010/main" val="3190996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F553F5-6BE6-450E-8AF2-DB86495E5213}"/>
              </a:ext>
            </a:extLst>
          </p:cNvPr>
          <p:cNvSpPr>
            <a:spLocks noGrp="1"/>
          </p:cNvSpPr>
          <p:nvPr>
            <p:ph idx="1"/>
          </p:nvPr>
        </p:nvSpPr>
        <p:spPr>
          <a:xfrm>
            <a:off x="313185" y="1196752"/>
            <a:ext cx="4631916" cy="2304256"/>
          </a:xfrm>
        </p:spPr>
        <p:txBody>
          <a:bodyPr/>
          <a:lstStyle/>
          <a:p>
            <a:r>
              <a:rPr lang="en-US" sz="1600" dirty="0" smtClean="0"/>
              <a:t>The</a:t>
            </a:r>
            <a:r>
              <a:rPr lang="en-US" sz="1600" dirty="0" smtClean="0">
                <a:solidFill>
                  <a:srgbClr val="003893"/>
                </a:solidFill>
              </a:rPr>
              <a:t> </a:t>
            </a:r>
            <a:r>
              <a:rPr lang="en-US" sz="1600" dirty="0" smtClean="0">
                <a:solidFill>
                  <a:srgbClr val="003893"/>
                </a:solidFill>
                <a:hlinkClick r:id="rId2"/>
              </a:rPr>
              <a:t>MECC Website</a:t>
            </a:r>
            <a:r>
              <a:rPr lang="en-US" sz="1600" dirty="0">
                <a:solidFill>
                  <a:srgbClr val="003893"/>
                </a:solidFill>
              </a:rPr>
              <a:t> </a:t>
            </a:r>
            <a:r>
              <a:rPr lang="en-US" sz="1600" dirty="0" smtClean="0"/>
              <a:t>provides </a:t>
            </a:r>
            <a:r>
              <a:rPr lang="en-US" sz="1600" dirty="0"/>
              <a:t>resources and information to support people and organisations implementing MECC and has been developed with multi-agency input at local, regional and national level. The purpose of the site is to provide a free single point of information on a range of resources, case studies, policy guidance and associated national, regional and local approaches to MECC implementation and </a:t>
            </a:r>
            <a:r>
              <a:rPr lang="en-US" sz="1600" dirty="0" smtClean="0"/>
              <a:t>practice.</a:t>
            </a:r>
          </a:p>
          <a:p>
            <a:pPr marL="0" indent="0">
              <a:buNone/>
            </a:pPr>
            <a:endParaRPr lang="en-US" sz="1600" dirty="0" smtClean="0"/>
          </a:p>
          <a:p>
            <a:endParaRPr lang="en-GB" sz="1600" dirty="0" smtClean="0"/>
          </a:p>
          <a:p>
            <a:pPr marL="0" indent="0">
              <a:buNone/>
            </a:pPr>
            <a:endParaRPr lang="en-GB" sz="1600" dirty="0"/>
          </a:p>
          <a:p>
            <a:endParaRPr lang="en-GB" sz="1600" dirty="0"/>
          </a:p>
          <a:p>
            <a:pPr marL="0" indent="0">
              <a:buNone/>
            </a:pPr>
            <a:endParaRPr lang="en-GB" sz="1600" dirty="0" smtClean="0"/>
          </a:p>
          <a:p>
            <a:endParaRPr lang="en-GB" sz="1600" dirty="0"/>
          </a:p>
        </p:txBody>
      </p:sp>
      <p:pic>
        <p:nvPicPr>
          <p:cNvPr id="1026" name="Picture 2" descr="No automatic alt text available.">
            <a:extLst>
              <a:ext uri="{FF2B5EF4-FFF2-40B4-BE49-F238E27FC236}">
                <a16:creationId xmlns:a16="http://schemas.microsoft.com/office/drawing/2014/main" id="{2A9E46BE-3B44-4828-9892-F317C1D7DAB9}"/>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23390">
            <a:off x="7250770" y="4764109"/>
            <a:ext cx="2025394" cy="15190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5B7F57F-377C-496F-977C-A3D59BC1CF8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209" t="7465" r="19287" b="16936"/>
          <a:stretch/>
        </p:blipFill>
        <p:spPr>
          <a:xfrm>
            <a:off x="4990641" y="992378"/>
            <a:ext cx="3816424" cy="2742382"/>
          </a:xfrm>
          <a:prstGeom prst="rect">
            <a:avLst/>
          </a:prstGeom>
        </p:spPr>
      </p:pic>
      <p:pic>
        <p:nvPicPr>
          <p:cNvPr id="10" name="Picture 9">
            <a:extLst>
              <a:ext uri="{FF2B5EF4-FFF2-40B4-BE49-F238E27FC236}">
                <a16:creationId xmlns:a16="http://schemas.microsoft.com/office/drawing/2014/main" id="{AAF10D44-232D-40F1-8C7D-7D1F4EECA7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7114" y="3499065"/>
            <a:ext cx="415366" cy="415368"/>
          </a:xfrm>
          <a:prstGeom prst="rect">
            <a:avLst/>
          </a:prstGeom>
        </p:spPr>
      </p:pic>
      <p:sp>
        <p:nvSpPr>
          <p:cNvPr id="9" name="Content Placeholder 2">
            <a:extLst>
              <a:ext uri="{FF2B5EF4-FFF2-40B4-BE49-F238E27FC236}">
                <a16:creationId xmlns:a16="http://schemas.microsoft.com/office/drawing/2014/main" id="{FAF553F5-6BE6-450E-8AF2-DB86495E5213}"/>
              </a:ext>
            </a:extLst>
          </p:cNvPr>
          <p:cNvSpPr txBox="1">
            <a:spLocks/>
          </p:cNvSpPr>
          <p:nvPr/>
        </p:nvSpPr>
        <p:spPr>
          <a:xfrm>
            <a:off x="313183" y="5085184"/>
            <a:ext cx="7211145" cy="122413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600" dirty="0" smtClean="0"/>
              <a:t>The </a:t>
            </a:r>
            <a:r>
              <a:rPr lang="en-GB" sz="1600" dirty="0" smtClean="0">
                <a:solidFill>
                  <a:srgbClr val="003893"/>
                </a:solidFill>
                <a:hlinkClick r:id="rId6"/>
              </a:rPr>
              <a:t>MECC Community of Practice</a:t>
            </a:r>
            <a:r>
              <a:rPr lang="en-GB" sz="1600" dirty="0" smtClean="0">
                <a:solidFill>
                  <a:srgbClr val="003893"/>
                </a:solidFill>
              </a:rPr>
              <a:t> </a:t>
            </a:r>
            <a:r>
              <a:rPr lang="en-GB" sz="1600" dirty="0" smtClean="0"/>
              <a:t>is</a:t>
            </a:r>
            <a:r>
              <a:rPr lang="en-GB" sz="1600" dirty="0" smtClean="0">
                <a:solidFill>
                  <a:srgbClr val="003893"/>
                </a:solidFill>
              </a:rPr>
              <a:t> </a:t>
            </a:r>
            <a:r>
              <a:rPr lang="en-GB" sz="1600" dirty="0" smtClean="0"/>
              <a:t>an open Facebook group that provides an opportunity for informal peer led support and discussion on all matters associated with MECC work and practice. It provides a platform to network with others, and share useful information and resources. </a:t>
            </a:r>
          </a:p>
          <a:p>
            <a:endParaRPr lang="en-GB" sz="1600" dirty="0" smtClean="0"/>
          </a:p>
          <a:p>
            <a:pPr marL="0" indent="0">
              <a:buFont typeface="Arial"/>
              <a:buNone/>
            </a:pPr>
            <a:endParaRPr lang="en-GB" sz="1600" dirty="0" smtClean="0"/>
          </a:p>
          <a:p>
            <a:endParaRPr lang="en-GB" sz="1600" dirty="0"/>
          </a:p>
        </p:txBody>
      </p:sp>
      <p:sp>
        <p:nvSpPr>
          <p:cNvPr id="11" name="Content Placeholder 2">
            <a:extLst>
              <a:ext uri="{FF2B5EF4-FFF2-40B4-BE49-F238E27FC236}">
                <a16:creationId xmlns:a16="http://schemas.microsoft.com/office/drawing/2014/main" id="{FAF553F5-6BE6-450E-8AF2-DB86495E5213}"/>
              </a:ext>
            </a:extLst>
          </p:cNvPr>
          <p:cNvSpPr txBox="1">
            <a:spLocks/>
          </p:cNvSpPr>
          <p:nvPr/>
        </p:nvSpPr>
        <p:spPr>
          <a:xfrm>
            <a:off x="323527" y="3861048"/>
            <a:ext cx="8483537" cy="138120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600" dirty="0" smtClean="0"/>
              <a:t>The website provides a useful starting point for any individual or organisation exploring MECC for the first time. The website is moderated by the </a:t>
            </a:r>
            <a:r>
              <a:rPr lang="en-GB" sz="1600" dirty="0"/>
              <a:t>N</a:t>
            </a:r>
            <a:r>
              <a:rPr lang="en-GB" sz="1600" dirty="0" smtClean="0"/>
              <a:t>ational HEE </a:t>
            </a:r>
            <a:r>
              <a:rPr lang="en-GB" sz="1600" dirty="0" smtClean="0"/>
              <a:t>Population Health and Prevention team. If you would like to share your work / contribute to the MECC website contact </a:t>
            </a:r>
            <a:r>
              <a:rPr lang="en-GB" sz="1600" u="sng" dirty="0" smtClean="0">
                <a:hlinkClick r:id="rId7"/>
              </a:rPr>
              <a:t>php@hee.nhs.uk</a:t>
            </a:r>
            <a:r>
              <a:rPr lang="en-GB" sz="1600" dirty="0" smtClean="0"/>
              <a:t> </a:t>
            </a:r>
          </a:p>
          <a:p>
            <a:endParaRPr lang="en-GB" sz="1200" dirty="0" smtClean="0"/>
          </a:p>
          <a:p>
            <a:pPr marL="0" indent="0">
              <a:buFont typeface="Arial"/>
              <a:buNone/>
            </a:pPr>
            <a:endParaRPr lang="en-GB" sz="1600" dirty="0" smtClean="0"/>
          </a:p>
          <a:p>
            <a:endParaRPr lang="en-GB" sz="1600" dirty="0"/>
          </a:p>
        </p:txBody>
      </p:sp>
      <p:sp>
        <p:nvSpPr>
          <p:cNvPr id="12" name="TextBox 11"/>
          <p:cNvSpPr txBox="1"/>
          <p:nvPr/>
        </p:nvSpPr>
        <p:spPr>
          <a:xfrm>
            <a:off x="323528" y="509771"/>
            <a:ext cx="5184576" cy="523220"/>
          </a:xfrm>
          <a:prstGeom prst="rect">
            <a:avLst/>
          </a:prstGeom>
          <a:noFill/>
        </p:spPr>
        <p:txBody>
          <a:bodyPr wrap="square" rtlCol="0">
            <a:spAutoFit/>
          </a:bodyPr>
          <a:lstStyle/>
          <a:p>
            <a:r>
              <a:rPr lang="en-GB" sz="2800" b="1" dirty="0" smtClean="0">
                <a:solidFill>
                  <a:srgbClr val="A00054"/>
                </a:solidFill>
              </a:rPr>
              <a:t>Related Useful Resources</a:t>
            </a:r>
            <a:endParaRPr lang="en-GB" sz="2800" b="1" dirty="0">
              <a:solidFill>
                <a:srgbClr val="A00054"/>
              </a:solidFill>
            </a:endParaRPr>
          </a:p>
        </p:txBody>
      </p:sp>
    </p:spTree>
    <p:extLst>
      <p:ext uri="{BB962C8B-B14F-4D97-AF65-F5344CB8AC3E}">
        <p14:creationId xmlns:p14="http://schemas.microsoft.com/office/powerpoint/2010/main" val="2837705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3528" y="509771"/>
            <a:ext cx="4392488" cy="954107"/>
          </a:xfrm>
          <a:prstGeom prst="rect">
            <a:avLst/>
          </a:prstGeom>
          <a:noFill/>
        </p:spPr>
        <p:txBody>
          <a:bodyPr wrap="square" rtlCol="0">
            <a:spAutoFit/>
          </a:bodyPr>
          <a:lstStyle/>
          <a:p>
            <a:r>
              <a:rPr lang="en-US" sz="2800" b="1" dirty="0">
                <a:solidFill>
                  <a:srgbClr val="A00054"/>
                </a:solidFill>
              </a:rPr>
              <a:t>Five Ways to Wellbeing (E Learning Module) </a:t>
            </a:r>
            <a:endParaRPr lang="en-GB" sz="2800" b="1" dirty="0">
              <a:solidFill>
                <a:srgbClr val="A00054"/>
              </a:solidFill>
            </a:endParaRPr>
          </a:p>
        </p:txBody>
      </p:sp>
      <p:sp>
        <p:nvSpPr>
          <p:cNvPr id="5" name="Content Placeholder 2">
            <a:extLst>
              <a:ext uri="{FF2B5EF4-FFF2-40B4-BE49-F238E27FC236}">
                <a16:creationId xmlns:a16="http://schemas.microsoft.com/office/drawing/2014/main" id="{FAF553F5-6BE6-450E-8AF2-DB86495E5213}"/>
              </a:ext>
            </a:extLst>
          </p:cNvPr>
          <p:cNvSpPr>
            <a:spLocks noGrp="1"/>
          </p:cNvSpPr>
          <p:nvPr>
            <p:ph idx="1"/>
          </p:nvPr>
        </p:nvSpPr>
        <p:spPr>
          <a:xfrm>
            <a:off x="409147" y="1700808"/>
            <a:ext cx="8483333" cy="4320480"/>
          </a:xfrm>
        </p:spPr>
        <p:txBody>
          <a:bodyPr/>
          <a:lstStyle/>
          <a:p>
            <a:r>
              <a:rPr lang="en-US" sz="1600" dirty="0" smtClean="0"/>
              <a:t>The Five </a:t>
            </a:r>
            <a:r>
              <a:rPr lang="en-US" sz="1600" dirty="0"/>
              <a:t>Ways to Wellbeing </a:t>
            </a:r>
            <a:r>
              <a:rPr lang="en-US" sz="1600" dirty="0" smtClean="0"/>
              <a:t>module has been added to the </a:t>
            </a:r>
            <a:r>
              <a:rPr lang="en-US" sz="1600" dirty="0"/>
              <a:t>MECC programme on the e-Learning for Healthcare platform. The module introduces the concept of wellbeing and describes how the Five Ways to Wellbeing can be implemented in a variety of settings to promote it. The content was developed by Lancashire Care Foundation Trust and adapted by HEE to target a national audience and support the wider MECC campaign</a:t>
            </a:r>
            <a:r>
              <a:rPr lang="en-US" sz="1600" dirty="0" smtClean="0"/>
              <a:t>.</a:t>
            </a:r>
          </a:p>
          <a:p>
            <a:r>
              <a:rPr lang="en-GB" sz="1600" dirty="0"/>
              <a:t>The ‘Five Ways to Wellbeing’ framework - a set of evidence-based actions to help improve people’s wellbeing - was developed by the New Economics Foundation (NEF) in 2008. These 5 actions are:  </a:t>
            </a:r>
          </a:p>
          <a:p>
            <a:pPr lvl="1">
              <a:buFont typeface="Wingdings" panose="05000000000000000000" pitchFamily="2" charset="2"/>
              <a:buChar char="Ø"/>
            </a:pPr>
            <a:r>
              <a:rPr lang="en-GB" sz="1600" dirty="0"/>
              <a:t>Give </a:t>
            </a:r>
          </a:p>
          <a:p>
            <a:pPr lvl="1">
              <a:buFont typeface="Wingdings" panose="05000000000000000000" pitchFamily="2" charset="2"/>
              <a:buChar char="Ø"/>
            </a:pPr>
            <a:r>
              <a:rPr lang="en-GB" sz="1600" dirty="0"/>
              <a:t>Be active </a:t>
            </a:r>
          </a:p>
          <a:p>
            <a:pPr lvl="1">
              <a:buFont typeface="Wingdings" panose="05000000000000000000" pitchFamily="2" charset="2"/>
              <a:buChar char="Ø"/>
            </a:pPr>
            <a:r>
              <a:rPr lang="en-GB" sz="1600" dirty="0"/>
              <a:t>Keep learning </a:t>
            </a:r>
          </a:p>
          <a:p>
            <a:pPr lvl="1">
              <a:buFont typeface="Wingdings" panose="05000000000000000000" pitchFamily="2" charset="2"/>
              <a:buChar char="Ø"/>
            </a:pPr>
            <a:r>
              <a:rPr lang="en-GB" sz="1600" dirty="0"/>
              <a:t>Connect with the people around you</a:t>
            </a:r>
          </a:p>
          <a:p>
            <a:pPr lvl="1">
              <a:buFont typeface="Wingdings" panose="05000000000000000000" pitchFamily="2" charset="2"/>
              <a:buChar char="Ø"/>
            </a:pPr>
            <a:r>
              <a:rPr lang="en-GB" sz="1600" dirty="0"/>
              <a:t>Take </a:t>
            </a:r>
            <a:r>
              <a:rPr lang="en-GB" sz="1600" dirty="0" smtClean="0"/>
              <a:t>notice</a:t>
            </a:r>
          </a:p>
          <a:p>
            <a:pPr lvl="1">
              <a:buFont typeface="Wingdings" panose="05000000000000000000" pitchFamily="2" charset="2"/>
              <a:buChar char="Ø"/>
            </a:pPr>
            <a:endParaRPr lang="en-GB" sz="1600" dirty="0" smtClean="0"/>
          </a:p>
          <a:p>
            <a:r>
              <a:rPr lang="en-US" sz="1600" dirty="0"/>
              <a:t>To access the free MECC e-learning programme, including the recently added Five Ways to Wellbeing, </a:t>
            </a:r>
            <a:r>
              <a:rPr lang="en-US" sz="1600" dirty="0">
                <a:hlinkClick r:id="rId3"/>
              </a:rPr>
              <a:t>click here </a:t>
            </a:r>
            <a:endParaRPr lang="en-GB" sz="1600" dirty="0" smtClean="0"/>
          </a:p>
          <a:p>
            <a:endParaRPr lang="en-GB" sz="1600" dirty="0">
              <a:effectLst/>
            </a:endParaRPr>
          </a:p>
        </p:txBody>
      </p:sp>
      <p:pic>
        <p:nvPicPr>
          <p:cNvPr id="4" name="Picture 3"/>
          <p:cNvPicPr/>
          <p:nvPr/>
        </p:nvPicPr>
        <p:blipFill rotWithShape="1">
          <a:blip r:embed="rId4">
            <a:extLst>
              <a:ext uri="{28A0092B-C50C-407E-A947-70E740481C1C}">
                <a14:useLocalDpi xmlns:a14="http://schemas.microsoft.com/office/drawing/2010/main" val="0"/>
              </a:ext>
            </a:extLst>
          </a:blip>
          <a:srcRect l="10273" t="53093" r="12498" b="12569"/>
          <a:stretch/>
        </p:blipFill>
        <p:spPr bwMode="auto">
          <a:xfrm>
            <a:off x="4704756" y="3717032"/>
            <a:ext cx="4159563" cy="138652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8091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509771"/>
            <a:ext cx="4896544" cy="523220"/>
          </a:xfrm>
          <a:prstGeom prst="rect">
            <a:avLst/>
          </a:prstGeom>
          <a:noFill/>
        </p:spPr>
        <p:txBody>
          <a:bodyPr wrap="square" rtlCol="0">
            <a:spAutoFit/>
          </a:bodyPr>
          <a:lstStyle/>
          <a:p>
            <a:r>
              <a:rPr lang="en-GB" sz="2800" b="1" dirty="0" smtClean="0">
                <a:solidFill>
                  <a:srgbClr val="A00054"/>
                </a:solidFill>
              </a:rPr>
              <a:t>What is MECC?</a:t>
            </a:r>
            <a:endParaRPr lang="en-GB" sz="2800" b="1" dirty="0">
              <a:solidFill>
                <a:srgbClr val="A00054"/>
              </a:solidFill>
            </a:endParaRPr>
          </a:p>
        </p:txBody>
      </p:sp>
      <p:sp>
        <p:nvSpPr>
          <p:cNvPr id="4" name="TextBox 3"/>
          <p:cNvSpPr txBox="1"/>
          <p:nvPr/>
        </p:nvSpPr>
        <p:spPr>
          <a:xfrm>
            <a:off x="4860032" y="1292133"/>
            <a:ext cx="3960440" cy="563231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MECC is </a:t>
            </a:r>
            <a:r>
              <a:rPr lang="en-US" dirty="0"/>
              <a:t>an approach to </a:t>
            </a:r>
            <a:r>
              <a:rPr lang="en-US" b="1" dirty="0" err="1"/>
              <a:t>behaviour</a:t>
            </a:r>
            <a:r>
              <a:rPr lang="en-US" b="1" dirty="0"/>
              <a:t> change </a:t>
            </a:r>
            <a:r>
              <a:rPr lang="en-US" dirty="0"/>
              <a:t>that uses the millions of day-to-day interactions that organisations and people have with other people to support them in making </a:t>
            </a:r>
            <a:r>
              <a:rPr lang="en-US" b="1" dirty="0"/>
              <a:t>positive changes to their physical and mental health and wellbeing</a:t>
            </a:r>
            <a:r>
              <a:rPr lang="en-US" dirty="0"/>
              <a:t>. </a:t>
            </a:r>
            <a:endParaRPr lang="en-US" dirty="0" smtClean="0"/>
          </a:p>
          <a:p>
            <a:endParaRPr lang="en-US" dirty="0" smtClean="0"/>
          </a:p>
          <a:p>
            <a:pPr marL="285750" indent="-285750">
              <a:buFont typeface="Arial" panose="020B0604020202020204" pitchFamily="34" charset="0"/>
              <a:buChar char="•"/>
            </a:pPr>
            <a:r>
              <a:rPr lang="en-US" dirty="0"/>
              <a:t>Drawing on </a:t>
            </a:r>
            <a:r>
              <a:rPr lang="en-US" dirty="0" err="1"/>
              <a:t>behaviour</a:t>
            </a:r>
            <a:r>
              <a:rPr lang="en-US" dirty="0"/>
              <a:t> change evidence, MECC </a:t>
            </a:r>
            <a:r>
              <a:rPr lang="en-US" dirty="0" err="1"/>
              <a:t>maximises</a:t>
            </a:r>
            <a:r>
              <a:rPr lang="en-US" dirty="0"/>
              <a:t> the opportunity within routine health and care interactions for a </a:t>
            </a:r>
            <a:r>
              <a:rPr lang="en-US" b="1" dirty="0"/>
              <a:t>brief or very brief discussion </a:t>
            </a:r>
            <a:r>
              <a:rPr lang="en-US" dirty="0"/>
              <a:t>on health or wellbeing factors to take place. </a:t>
            </a:r>
          </a:p>
          <a:p>
            <a:endParaRPr lang="en-US" dirty="0" smtClean="0"/>
          </a:p>
          <a:p>
            <a:endParaRPr lang="en-US" dirty="0" smtClean="0"/>
          </a:p>
          <a:p>
            <a:endParaRPr lang="en-US" dirty="0" smtClean="0"/>
          </a:p>
          <a:p>
            <a:endParaRPr lang="en-GB" dirty="0"/>
          </a:p>
        </p:txBody>
      </p:sp>
      <p:sp>
        <p:nvSpPr>
          <p:cNvPr id="6" name="TextBox 5"/>
          <p:cNvSpPr txBox="1"/>
          <p:nvPr/>
        </p:nvSpPr>
        <p:spPr>
          <a:xfrm>
            <a:off x="330780" y="6352589"/>
            <a:ext cx="7337564" cy="646331"/>
          </a:xfrm>
          <a:prstGeom prst="rect">
            <a:avLst/>
          </a:prstGeom>
          <a:noFill/>
        </p:spPr>
        <p:txBody>
          <a:bodyPr wrap="square" rtlCol="0">
            <a:spAutoFit/>
          </a:bodyPr>
          <a:lstStyle/>
          <a:p>
            <a:r>
              <a:rPr lang="en-GB" dirty="0">
                <a:hlinkClick r:id="rId3"/>
              </a:rPr>
              <a:t>https://</a:t>
            </a:r>
            <a:r>
              <a:rPr lang="en-GB" dirty="0" smtClean="0">
                <a:hlinkClick r:id="rId3"/>
              </a:rPr>
              <a:t>www.nice.org.uk/Guidance/PH49</a:t>
            </a:r>
            <a:endParaRPr lang="en-GB" dirty="0" smtClean="0"/>
          </a:p>
          <a:p>
            <a:endParaRPr lang="en-GB" dirty="0"/>
          </a:p>
        </p:txBody>
      </p:sp>
      <p:pic>
        <p:nvPicPr>
          <p:cNvPr id="7" name="Picture 6"/>
          <p:cNvPicPr>
            <a:picLocks noChangeAspect="1"/>
          </p:cNvPicPr>
          <p:nvPr/>
        </p:nvPicPr>
        <p:blipFill>
          <a:blip r:embed="rId4" cstate="print"/>
          <a:stretch>
            <a:fillRect/>
          </a:stretch>
        </p:blipFill>
        <p:spPr>
          <a:xfrm>
            <a:off x="107504" y="1560997"/>
            <a:ext cx="4704127" cy="4172259"/>
          </a:xfrm>
          <a:prstGeom prst="rect">
            <a:avLst/>
          </a:prstGeom>
        </p:spPr>
      </p:pic>
      <p:sp>
        <p:nvSpPr>
          <p:cNvPr id="8" name="Rectangle: Rounded Corners 4">
            <a:extLst>
              <a:ext uri="{FF2B5EF4-FFF2-40B4-BE49-F238E27FC236}">
                <a16:creationId xmlns:a16="http://schemas.microsoft.com/office/drawing/2014/main" id="{F8CD74A4-14B4-4A3B-9F6B-F65C912107EB}"/>
              </a:ext>
            </a:extLst>
          </p:cNvPr>
          <p:cNvSpPr/>
          <p:nvPr/>
        </p:nvSpPr>
        <p:spPr>
          <a:xfrm>
            <a:off x="107505" y="3429000"/>
            <a:ext cx="4608511" cy="1872208"/>
          </a:xfrm>
          <a:prstGeom prst="roundRect">
            <a:avLst/>
          </a:prstGeom>
          <a:noFill/>
          <a:ln w="28575">
            <a:solidFill>
              <a:srgbClr val="003893"/>
            </a:solidFill>
          </a:ln>
          <a:effectLst>
            <a:glow rad="101600">
              <a:schemeClr val="accent5">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2108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509771"/>
            <a:ext cx="4896544" cy="523220"/>
          </a:xfrm>
          <a:prstGeom prst="rect">
            <a:avLst/>
          </a:prstGeom>
          <a:noFill/>
        </p:spPr>
        <p:txBody>
          <a:bodyPr wrap="square" rtlCol="0">
            <a:spAutoFit/>
          </a:bodyPr>
          <a:lstStyle/>
          <a:p>
            <a:r>
              <a:rPr lang="en-GB" sz="2800" b="1" dirty="0" smtClean="0">
                <a:solidFill>
                  <a:srgbClr val="A00054"/>
                </a:solidFill>
              </a:rPr>
              <a:t>What is MECC?</a:t>
            </a:r>
            <a:endParaRPr lang="en-GB" sz="2800" b="1" dirty="0">
              <a:solidFill>
                <a:srgbClr val="A00054"/>
              </a:solidFill>
            </a:endParaRPr>
          </a:p>
        </p:txBody>
      </p:sp>
      <p:sp>
        <p:nvSpPr>
          <p:cNvPr id="4" name="TextBox 3"/>
          <p:cNvSpPr txBox="1"/>
          <p:nvPr/>
        </p:nvSpPr>
        <p:spPr>
          <a:xfrm>
            <a:off x="323528" y="1292562"/>
            <a:ext cx="8352928"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MECC </a:t>
            </a:r>
            <a:r>
              <a:rPr lang="en-US" sz="2000" dirty="0"/>
              <a:t>enables the </a:t>
            </a:r>
            <a:r>
              <a:rPr lang="en-US" sz="2000" b="1" dirty="0"/>
              <a:t>opportunistic delivery</a:t>
            </a:r>
            <a:r>
              <a:rPr lang="en-US" sz="2000" dirty="0"/>
              <a:t> of consistent and concise healthy lifestyle information and enables individuals to engage in conversations about their health at scale across organisations and populations.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GB" sz="2000" dirty="0"/>
              <a:t>A MECC interaction </a:t>
            </a:r>
            <a:r>
              <a:rPr lang="en-GB" sz="2000" b="1" dirty="0"/>
              <a:t>takes a matter of minutes </a:t>
            </a:r>
            <a:r>
              <a:rPr lang="en-GB" sz="2000" dirty="0"/>
              <a:t>and is not intended to add to the busy workloads of health, care and the wider workforce staff, rather it is structured to fit into and complement existing professional clinical, care and social engagement approaches. Evidence suggests that the broad adoption of the MECC approach by people and organisations across health and care could potentially have a significant impact on the health of our </a:t>
            </a:r>
            <a:r>
              <a:rPr lang="en-GB" sz="2000" dirty="0" smtClean="0"/>
              <a:t>population.</a:t>
            </a:r>
          </a:p>
          <a:p>
            <a:pPr marL="285750" indent="-285750">
              <a:buFont typeface="Arial" panose="020B0604020202020204" pitchFamily="34" charset="0"/>
              <a:buChar char="•"/>
            </a:pPr>
            <a:endParaRPr lang="en-GB" sz="2000" dirty="0" smtClean="0"/>
          </a:p>
          <a:p>
            <a:endParaRPr lang="en-GB" sz="2000" dirty="0"/>
          </a:p>
        </p:txBody>
      </p:sp>
    </p:spTree>
    <p:extLst>
      <p:ext uri="{BB962C8B-B14F-4D97-AF65-F5344CB8AC3E}">
        <p14:creationId xmlns:p14="http://schemas.microsoft.com/office/powerpoint/2010/main" val="776502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509771"/>
            <a:ext cx="4896544" cy="523220"/>
          </a:xfrm>
          <a:prstGeom prst="rect">
            <a:avLst/>
          </a:prstGeom>
          <a:noFill/>
        </p:spPr>
        <p:txBody>
          <a:bodyPr wrap="square" rtlCol="0">
            <a:spAutoFit/>
          </a:bodyPr>
          <a:lstStyle/>
          <a:p>
            <a:r>
              <a:rPr lang="en-GB" sz="2800" b="1" dirty="0" smtClean="0">
                <a:solidFill>
                  <a:srgbClr val="A00054"/>
                </a:solidFill>
              </a:rPr>
              <a:t>Proposed Target Audience</a:t>
            </a:r>
            <a:endParaRPr lang="en-GB" sz="2800" b="1" dirty="0">
              <a:solidFill>
                <a:srgbClr val="A00054"/>
              </a:solidFill>
            </a:endParaRPr>
          </a:p>
        </p:txBody>
      </p:sp>
      <p:sp>
        <p:nvSpPr>
          <p:cNvPr id="4" name="TextBox 3"/>
          <p:cNvSpPr txBox="1"/>
          <p:nvPr/>
        </p:nvSpPr>
        <p:spPr>
          <a:xfrm>
            <a:off x="179512" y="1347733"/>
            <a:ext cx="8424936"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point about MECC interventions is that they don’t need to be undertaken by a health professional. By developing some simple key communication skills and communicating evidence based healthy lifestyle messages – everyone can have a role to play.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MECC is about utilising those every day conversations with the public to </a:t>
            </a:r>
            <a:r>
              <a:rPr lang="en-US" b="1" dirty="0"/>
              <a:t>make a difference</a:t>
            </a:r>
            <a:r>
              <a:rPr lang="en-US" dirty="0"/>
              <a:t>.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0122" y="3645024"/>
            <a:ext cx="3354366" cy="223406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645024"/>
            <a:ext cx="4968552" cy="2234060"/>
          </a:xfrm>
          <a:prstGeom prst="rect">
            <a:avLst/>
          </a:prstGeom>
        </p:spPr>
      </p:pic>
    </p:spTree>
    <p:extLst>
      <p:ext uri="{BB962C8B-B14F-4D97-AF65-F5344CB8AC3E}">
        <p14:creationId xmlns:p14="http://schemas.microsoft.com/office/powerpoint/2010/main" val="2640512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218232"/>
            <a:ext cx="8915136" cy="480131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Outlined below are some suggested examples of the target audience but not an exhaustive list: -</a:t>
            </a:r>
          </a:p>
          <a:p>
            <a:endParaRPr lang="en-US" dirty="0" smtClean="0"/>
          </a:p>
          <a:p>
            <a:pPr marL="742950" lvl="1" indent="-285750">
              <a:buFont typeface="Wingdings" panose="05000000000000000000" pitchFamily="2" charset="2"/>
              <a:buChar char="Ø"/>
            </a:pPr>
            <a:r>
              <a:rPr lang="en-US" dirty="0" smtClean="0"/>
              <a:t>All the health and social care workforce across a wide range of settings and anyone working with the public </a:t>
            </a:r>
          </a:p>
          <a:p>
            <a:pPr marL="742950" lvl="1" indent="-285750">
              <a:buFont typeface="Wingdings" panose="05000000000000000000" pitchFamily="2" charset="2"/>
              <a:buChar char="Ø"/>
            </a:pPr>
            <a:r>
              <a:rPr lang="en-US" dirty="0" smtClean="0"/>
              <a:t>Administrative and support staff in health care across a range of settings such as primary care, acute and tertiary care</a:t>
            </a:r>
          </a:p>
          <a:p>
            <a:pPr marL="742950" lvl="1" indent="-285750">
              <a:buFont typeface="Wingdings" panose="05000000000000000000" pitchFamily="2" charset="2"/>
              <a:buChar char="Ø"/>
            </a:pPr>
            <a:r>
              <a:rPr lang="en-US" dirty="0" smtClean="0"/>
              <a:t>Undergraduate health care workforce in further and higher education settings </a:t>
            </a:r>
            <a:r>
              <a:rPr lang="en-US" dirty="0" smtClean="0"/>
              <a:t>as </a:t>
            </a:r>
            <a:r>
              <a:rPr lang="en-US" dirty="0" smtClean="0"/>
              <a:t>part of the curricula</a:t>
            </a:r>
          </a:p>
          <a:p>
            <a:pPr marL="742950" lvl="1" indent="-285750">
              <a:buFont typeface="Wingdings" panose="05000000000000000000" pitchFamily="2" charset="2"/>
              <a:buChar char="Ø"/>
            </a:pPr>
            <a:r>
              <a:rPr lang="en-US" dirty="0" smtClean="0"/>
              <a:t>Administrative and support staff in other public sector settings such as local authorities and the voluntary sector</a:t>
            </a:r>
          </a:p>
          <a:p>
            <a:pPr marL="742950" lvl="1" indent="-285750">
              <a:buFont typeface="Wingdings" panose="05000000000000000000" pitchFamily="2" charset="2"/>
              <a:buChar char="Ø"/>
            </a:pPr>
            <a:r>
              <a:rPr lang="en-US" dirty="0" smtClean="0"/>
              <a:t>Public health/health promotion staff across all sectors including local authorities, NHS and primary care</a:t>
            </a:r>
          </a:p>
          <a:p>
            <a:pPr marL="742950" lvl="1" indent="-285750">
              <a:buFont typeface="Wingdings" panose="05000000000000000000" pitchFamily="2" charset="2"/>
              <a:buChar char="Ø"/>
            </a:pPr>
            <a:r>
              <a:rPr lang="en-US" dirty="0" smtClean="0"/>
              <a:t>Social care workforce</a:t>
            </a:r>
          </a:p>
          <a:p>
            <a:pPr marL="742950" lvl="1" indent="-285750">
              <a:buFont typeface="Wingdings" panose="05000000000000000000" pitchFamily="2" charset="2"/>
              <a:buChar char="Ø"/>
            </a:pPr>
            <a:r>
              <a:rPr lang="en-US" dirty="0" smtClean="0"/>
              <a:t>All those working with the public in the charitable sector</a:t>
            </a:r>
          </a:p>
          <a:p>
            <a:pPr marL="742950" lvl="1" indent="-285750">
              <a:buFont typeface="Wingdings" panose="05000000000000000000" pitchFamily="2" charset="2"/>
              <a:buChar char="Ø"/>
            </a:pPr>
            <a:r>
              <a:rPr lang="en-US" dirty="0" smtClean="0"/>
              <a:t>All those that work on the wider determinants of health such as housing, education, work places and education settings. </a:t>
            </a:r>
            <a:endParaRPr lang="en-US" dirty="0"/>
          </a:p>
        </p:txBody>
      </p:sp>
      <p:sp>
        <p:nvSpPr>
          <p:cNvPr id="4" name="TextBox 3"/>
          <p:cNvSpPr txBox="1"/>
          <p:nvPr/>
        </p:nvSpPr>
        <p:spPr>
          <a:xfrm>
            <a:off x="323528" y="509771"/>
            <a:ext cx="4896544" cy="523220"/>
          </a:xfrm>
          <a:prstGeom prst="rect">
            <a:avLst/>
          </a:prstGeom>
          <a:noFill/>
        </p:spPr>
        <p:txBody>
          <a:bodyPr wrap="square" rtlCol="0">
            <a:spAutoFit/>
          </a:bodyPr>
          <a:lstStyle/>
          <a:p>
            <a:r>
              <a:rPr lang="en-GB" sz="2800" b="1" dirty="0" smtClean="0">
                <a:solidFill>
                  <a:srgbClr val="A00054"/>
                </a:solidFill>
              </a:rPr>
              <a:t>Proposed Target Audience</a:t>
            </a:r>
            <a:endParaRPr lang="en-GB" sz="2800" b="1" dirty="0">
              <a:solidFill>
                <a:srgbClr val="A00054"/>
              </a:solidFill>
            </a:endParaRPr>
          </a:p>
        </p:txBody>
      </p:sp>
    </p:spTree>
    <p:extLst>
      <p:ext uri="{BB962C8B-B14F-4D97-AF65-F5344CB8AC3E}">
        <p14:creationId xmlns:p14="http://schemas.microsoft.com/office/powerpoint/2010/main" val="186440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F553F5-6BE6-450E-8AF2-DB86495E5213}"/>
              </a:ext>
            </a:extLst>
          </p:cNvPr>
          <p:cNvSpPr>
            <a:spLocks noGrp="1"/>
          </p:cNvSpPr>
          <p:nvPr>
            <p:ph idx="1"/>
          </p:nvPr>
        </p:nvSpPr>
        <p:spPr>
          <a:xfrm>
            <a:off x="409147" y="1109361"/>
            <a:ext cx="8542436" cy="4547667"/>
          </a:xfrm>
        </p:spPr>
        <p:txBody>
          <a:bodyPr/>
          <a:lstStyle/>
          <a:p>
            <a:pPr marL="0" indent="0">
              <a:buNone/>
            </a:pPr>
            <a:endParaRPr lang="en-US" sz="700" i="1" dirty="0"/>
          </a:p>
          <a:p>
            <a:r>
              <a:rPr lang="en-US" sz="1800" dirty="0"/>
              <a:t>The following resources aim to support the implementation and evaluation of MECC activity and development of training tools: </a:t>
            </a:r>
            <a:endParaRPr lang="en-US" sz="1800" dirty="0" smtClean="0"/>
          </a:p>
          <a:p>
            <a:endParaRPr lang="en-US" sz="1800" dirty="0"/>
          </a:p>
          <a:p>
            <a:pPr marL="1314450" lvl="3" indent="0">
              <a:buNone/>
            </a:pPr>
            <a:endParaRPr lang="en-GB" sz="800" dirty="0" smtClean="0"/>
          </a:p>
          <a:p>
            <a:pPr marL="1314450" lvl="3" indent="0">
              <a:buNone/>
            </a:pPr>
            <a:r>
              <a:rPr lang="en-GB" sz="2400" dirty="0" smtClean="0"/>
              <a:t> </a:t>
            </a:r>
            <a:r>
              <a:rPr lang="en-GB" sz="1800" dirty="0">
                <a:hlinkClick r:id="rId3"/>
              </a:rPr>
              <a:t>MECC Consensus Statement (refreshed)</a:t>
            </a:r>
            <a:endParaRPr lang="en-GB" sz="1800" dirty="0"/>
          </a:p>
          <a:p>
            <a:pPr marL="1314450" lvl="3" indent="0">
              <a:buNone/>
            </a:pPr>
            <a:endParaRPr lang="en-GB" sz="2800" dirty="0"/>
          </a:p>
          <a:p>
            <a:pPr marL="1314450" lvl="3" indent="0">
              <a:buNone/>
            </a:pPr>
            <a:r>
              <a:rPr lang="en-GB" sz="2200" dirty="0"/>
              <a:t> </a:t>
            </a:r>
            <a:r>
              <a:rPr lang="en-GB" sz="1800" dirty="0">
                <a:hlinkClick r:id="rId4"/>
              </a:rPr>
              <a:t>Implementation Guide</a:t>
            </a:r>
            <a:endParaRPr lang="en-GB" sz="1800" dirty="0"/>
          </a:p>
          <a:p>
            <a:pPr marL="1314450" lvl="3" indent="0">
              <a:buNone/>
            </a:pPr>
            <a:endParaRPr lang="en-GB" dirty="0"/>
          </a:p>
          <a:p>
            <a:pPr marL="1314450" lvl="3" indent="0">
              <a:buNone/>
            </a:pPr>
            <a:endParaRPr lang="en-GB" sz="800" dirty="0" smtClean="0"/>
          </a:p>
          <a:p>
            <a:pPr marL="1314450" lvl="3" indent="0">
              <a:buNone/>
            </a:pPr>
            <a:r>
              <a:rPr lang="en-GB" dirty="0" smtClean="0"/>
              <a:t> </a:t>
            </a:r>
            <a:r>
              <a:rPr lang="en-GB" sz="1800" dirty="0">
                <a:hlinkClick r:id="rId5"/>
              </a:rPr>
              <a:t>Training Quality Marker Checklist</a:t>
            </a:r>
            <a:endParaRPr lang="en-GB" sz="1800" dirty="0"/>
          </a:p>
          <a:p>
            <a:pPr marL="1314450" lvl="3" indent="0">
              <a:buNone/>
            </a:pPr>
            <a:endParaRPr lang="en-GB" dirty="0"/>
          </a:p>
          <a:p>
            <a:pPr marL="1314450" lvl="3" indent="0">
              <a:buNone/>
            </a:pPr>
            <a:endParaRPr lang="en-GB" sz="800" dirty="0" smtClean="0"/>
          </a:p>
          <a:p>
            <a:pPr marL="1314450" lvl="3" indent="0">
              <a:buNone/>
            </a:pPr>
            <a:r>
              <a:rPr lang="en-GB" dirty="0" smtClean="0"/>
              <a:t> </a:t>
            </a:r>
            <a:r>
              <a:rPr lang="en-GB" sz="1800" dirty="0">
                <a:hlinkClick r:id="rId6"/>
              </a:rPr>
              <a:t>Evaluation Framework</a:t>
            </a:r>
            <a:endParaRPr lang="en-GB" sz="1800" dirty="0"/>
          </a:p>
          <a:p>
            <a:pPr marL="457200" lvl="1" indent="0">
              <a:buNone/>
            </a:pPr>
            <a:endParaRPr lang="en-GB" sz="700" dirty="0"/>
          </a:p>
          <a:p>
            <a:endParaRPr lang="en-GB" sz="1900" dirty="0"/>
          </a:p>
          <a:p>
            <a:endParaRPr lang="en-GB" sz="1900" dirty="0"/>
          </a:p>
        </p:txBody>
      </p:sp>
      <p:grpSp>
        <p:nvGrpSpPr>
          <p:cNvPr id="8" name="Group 7">
            <a:extLst>
              <a:ext uri="{FF2B5EF4-FFF2-40B4-BE49-F238E27FC236}">
                <a16:creationId xmlns:a16="http://schemas.microsoft.com/office/drawing/2014/main" id="{E92C36D9-D2DC-4FE6-8D00-42B37820E631}"/>
              </a:ext>
            </a:extLst>
          </p:cNvPr>
          <p:cNvGrpSpPr/>
          <p:nvPr/>
        </p:nvGrpSpPr>
        <p:grpSpPr>
          <a:xfrm>
            <a:off x="528502" y="2236763"/>
            <a:ext cx="1238181" cy="820350"/>
            <a:chOff x="5940151" y="3563667"/>
            <a:chExt cx="1378855" cy="913554"/>
          </a:xfrm>
        </p:grpSpPr>
        <p:grpSp>
          <p:nvGrpSpPr>
            <p:cNvPr id="20" name="Group 19">
              <a:extLst>
                <a:ext uri="{FF2B5EF4-FFF2-40B4-BE49-F238E27FC236}">
                  <a16:creationId xmlns:a16="http://schemas.microsoft.com/office/drawing/2014/main" id="{8BDA36B9-128A-401E-A1D1-619339190C0C}"/>
                </a:ext>
              </a:extLst>
            </p:cNvPr>
            <p:cNvGrpSpPr/>
            <p:nvPr/>
          </p:nvGrpSpPr>
          <p:grpSpPr>
            <a:xfrm rot="16200000">
              <a:off x="6172802" y="3331016"/>
              <a:ext cx="913554" cy="1378855"/>
              <a:chOff x="6681215" y="3582605"/>
              <a:chExt cx="1583974" cy="2390741"/>
            </a:xfrm>
          </p:grpSpPr>
          <p:sp>
            <p:nvSpPr>
              <p:cNvPr id="21" name="Oval 20">
                <a:extLst>
                  <a:ext uri="{FF2B5EF4-FFF2-40B4-BE49-F238E27FC236}">
                    <a16:creationId xmlns:a16="http://schemas.microsoft.com/office/drawing/2014/main" id="{1D3D22E6-1CA1-4255-8FE8-6BF231A9522C}"/>
                  </a:ext>
                </a:extLst>
              </p:cNvPr>
              <p:cNvSpPr/>
              <p:nvPr/>
            </p:nvSpPr>
            <p:spPr>
              <a:xfrm rot="10800000">
                <a:off x="6681215" y="3582605"/>
                <a:ext cx="1583974" cy="1583974"/>
              </a:xfrm>
              <a:prstGeom prst="ellipse">
                <a:avLst/>
              </a:prstGeom>
              <a:solidFill>
                <a:srgbClr val="FF9E2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2" name="Oval 21">
                <a:extLst>
                  <a:ext uri="{FF2B5EF4-FFF2-40B4-BE49-F238E27FC236}">
                    <a16:creationId xmlns:a16="http://schemas.microsoft.com/office/drawing/2014/main" id="{077D55E7-4477-403A-8E87-0370026976E8}"/>
                  </a:ext>
                </a:extLst>
              </p:cNvPr>
              <p:cNvSpPr/>
              <p:nvPr/>
            </p:nvSpPr>
            <p:spPr>
              <a:xfrm rot="10800000">
                <a:off x="6797263" y="3704105"/>
                <a:ext cx="1331505" cy="1331505"/>
              </a:xfrm>
              <a:prstGeom prst="ellipse">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5E0F3575-4C57-4483-BC63-34224D279E40}"/>
                  </a:ext>
                </a:extLst>
              </p:cNvPr>
              <p:cNvSpPr/>
              <p:nvPr/>
            </p:nvSpPr>
            <p:spPr>
              <a:xfrm>
                <a:off x="7412690" y="5123552"/>
                <a:ext cx="121023" cy="572058"/>
              </a:xfrm>
              <a:prstGeom prst="rect">
                <a:avLst/>
              </a:prstGeom>
              <a:solidFill>
                <a:srgbClr val="FF9E2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4" name="Oval 23">
                <a:extLst>
                  <a:ext uri="{FF2B5EF4-FFF2-40B4-BE49-F238E27FC236}">
                    <a16:creationId xmlns:a16="http://schemas.microsoft.com/office/drawing/2014/main" id="{BEA63371-C435-4395-A590-43F2F5F9F543}"/>
                  </a:ext>
                </a:extLst>
              </p:cNvPr>
              <p:cNvSpPr/>
              <p:nvPr/>
            </p:nvSpPr>
            <p:spPr>
              <a:xfrm rot="10800000">
                <a:off x="7315255" y="5660394"/>
                <a:ext cx="312952" cy="312952"/>
              </a:xfrm>
              <a:prstGeom prst="ellipse">
                <a:avLst/>
              </a:prstGeom>
              <a:solidFill>
                <a:srgbClr val="FF9E2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5" name="Oval 24">
                <a:extLst>
                  <a:ext uri="{FF2B5EF4-FFF2-40B4-BE49-F238E27FC236}">
                    <a16:creationId xmlns:a16="http://schemas.microsoft.com/office/drawing/2014/main" id="{808590F3-5C5F-4A9E-9C95-3A705D3DAB01}"/>
                  </a:ext>
                </a:extLst>
              </p:cNvPr>
              <p:cNvSpPr/>
              <p:nvPr/>
            </p:nvSpPr>
            <p:spPr>
              <a:xfrm rot="10800000" flipV="1">
                <a:off x="7382954" y="5726098"/>
                <a:ext cx="181542" cy="181542"/>
              </a:xfrm>
              <a:prstGeom prst="ellipse">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26" name="Oval 25">
              <a:extLst>
                <a:ext uri="{FF2B5EF4-FFF2-40B4-BE49-F238E27FC236}">
                  <a16:creationId xmlns:a16="http://schemas.microsoft.com/office/drawing/2014/main" id="{F005AAAE-687D-4CC4-846E-AF884081E9E7}"/>
                </a:ext>
              </a:extLst>
            </p:cNvPr>
            <p:cNvSpPr/>
            <p:nvPr/>
          </p:nvSpPr>
          <p:spPr>
            <a:xfrm rot="11052670">
              <a:off x="6056432" y="3678830"/>
              <a:ext cx="670440" cy="678671"/>
            </a:xfrm>
            <a:prstGeom prst="ellipse">
              <a:avLst/>
            </a:prstGeom>
            <a:solidFill>
              <a:srgbClr val="E28C0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27" name="Picture 26">
              <a:extLst>
                <a:ext uri="{FF2B5EF4-FFF2-40B4-BE49-F238E27FC236}">
                  <a16:creationId xmlns:a16="http://schemas.microsoft.com/office/drawing/2014/main" id="{D0851A08-4581-4EC2-B09A-DA973CF42306}"/>
                </a:ext>
              </a:extLst>
            </p:cNvPr>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6230734" y="3836362"/>
              <a:ext cx="418951" cy="418951"/>
            </a:xfrm>
            <a:prstGeom prst="rect">
              <a:avLst/>
            </a:prstGeom>
          </p:spPr>
        </p:pic>
      </p:grpSp>
      <p:grpSp>
        <p:nvGrpSpPr>
          <p:cNvPr id="28" name="Group 27">
            <a:extLst>
              <a:ext uri="{FF2B5EF4-FFF2-40B4-BE49-F238E27FC236}">
                <a16:creationId xmlns:a16="http://schemas.microsoft.com/office/drawing/2014/main" id="{09AD35B3-6FCB-46E3-B5C8-53D1AD8F3E46}"/>
              </a:ext>
            </a:extLst>
          </p:cNvPr>
          <p:cNvGrpSpPr/>
          <p:nvPr/>
        </p:nvGrpSpPr>
        <p:grpSpPr>
          <a:xfrm>
            <a:off x="556789" y="3139173"/>
            <a:ext cx="1244085" cy="824262"/>
            <a:chOff x="5940151" y="3563667"/>
            <a:chExt cx="1378855" cy="913554"/>
          </a:xfrm>
        </p:grpSpPr>
        <p:grpSp>
          <p:nvGrpSpPr>
            <p:cNvPr id="29" name="Group 28">
              <a:extLst>
                <a:ext uri="{FF2B5EF4-FFF2-40B4-BE49-F238E27FC236}">
                  <a16:creationId xmlns:a16="http://schemas.microsoft.com/office/drawing/2014/main" id="{F84D891C-B607-467F-BE2B-0CD7D2903FB3}"/>
                </a:ext>
              </a:extLst>
            </p:cNvPr>
            <p:cNvGrpSpPr/>
            <p:nvPr/>
          </p:nvGrpSpPr>
          <p:grpSpPr>
            <a:xfrm rot="16200000">
              <a:off x="6172802" y="3331016"/>
              <a:ext cx="913554" cy="1378855"/>
              <a:chOff x="6681215" y="3582605"/>
              <a:chExt cx="1583974" cy="2390741"/>
            </a:xfrm>
          </p:grpSpPr>
          <p:sp>
            <p:nvSpPr>
              <p:cNvPr id="32" name="Oval 31">
                <a:extLst>
                  <a:ext uri="{FF2B5EF4-FFF2-40B4-BE49-F238E27FC236}">
                    <a16:creationId xmlns:a16="http://schemas.microsoft.com/office/drawing/2014/main" id="{B497ADB3-1E47-4AB7-972D-32B4FCF440BB}"/>
                  </a:ext>
                </a:extLst>
              </p:cNvPr>
              <p:cNvSpPr/>
              <p:nvPr/>
            </p:nvSpPr>
            <p:spPr>
              <a:xfrm rot="10800000">
                <a:off x="6681215" y="3582605"/>
                <a:ext cx="1583974" cy="1583974"/>
              </a:xfrm>
              <a:prstGeom prst="ellipse">
                <a:avLst/>
              </a:prstGeom>
              <a:solidFill>
                <a:srgbClr val="803B8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3" name="Oval 32">
                <a:extLst>
                  <a:ext uri="{FF2B5EF4-FFF2-40B4-BE49-F238E27FC236}">
                    <a16:creationId xmlns:a16="http://schemas.microsoft.com/office/drawing/2014/main" id="{388C6A48-D091-42CD-8A37-A67F7BB3AA1A}"/>
                  </a:ext>
                </a:extLst>
              </p:cNvPr>
              <p:cNvSpPr/>
              <p:nvPr/>
            </p:nvSpPr>
            <p:spPr>
              <a:xfrm rot="10800000">
                <a:off x="6797263" y="3704105"/>
                <a:ext cx="1331505" cy="1331505"/>
              </a:xfrm>
              <a:prstGeom prst="ellipse">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4" name="Rectangle 33">
                <a:extLst>
                  <a:ext uri="{FF2B5EF4-FFF2-40B4-BE49-F238E27FC236}">
                    <a16:creationId xmlns:a16="http://schemas.microsoft.com/office/drawing/2014/main" id="{F674A120-9C49-4721-8AED-C05F492A2607}"/>
                  </a:ext>
                </a:extLst>
              </p:cNvPr>
              <p:cNvSpPr/>
              <p:nvPr/>
            </p:nvSpPr>
            <p:spPr>
              <a:xfrm>
                <a:off x="7412690" y="5123552"/>
                <a:ext cx="121023" cy="572058"/>
              </a:xfrm>
              <a:prstGeom prst="rect">
                <a:avLst/>
              </a:prstGeom>
              <a:solidFill>
                <a:srgbClr val="803B8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5" name="Oval 34">
                <a:extLst>
                  <a:ext uri="{FF2B5EF4-FFF2-40B4-BE49-F238E27FC236}">
                    <a16:creationId xmlns:a16="http://schemas.microsoft.com/office/drawing/2014/main" id="{644B6159-12B1-48E4-8960-946C7848CFF1}"/>
                  </a:ext>
                </a:extLst>
              </p:cNvPr>
              <p:cNvSpPr/>
              <p:nvPr/>
            </p:nvSpPr>
            <p:spPr>
              <a:xfrm rot="10800000">
                <a:off x="7315255" y="5660394"/>
                <a:ext cx="312952" cy="312952"/>
              </a:xfrm>
              <a:prstGeom prst="ellipse">
                <a:avLst/>
              </a:prstGeom>
              <a:solidFill>
                <a:srgbClr val="803B8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6" name="Oval 35">
                <a:extLst>
                  <a:ext uri="{FF2B5EF4-FFF2-40B4-BE49-F238E27FC236}">
                    <a16:creationId xmlns:a16="http://schemas.microsoft.com/office/drawing/2014/main" id="{C60D3D0E-B15B-4F10-B8BF-2F4F5E33F96A}"/>
                  </a:ext>
                </a:extLst>
              </p:cNvPr>
              <p:cNvSpPr/>
              <p:nvPr/>
            </p:nvSpPr>
            <p:spPr>
              <a:xfrm rot="10800000" flipV="1">
                <a:off x="7382954" y="5726098"/>
                <a:ext cx="181542" cy="181542"/>
              </a:xfrm>
              <a:prstGeom prst="ellipse">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30" name="Oval 29">
              <a:extLst>
                <a:ext uri="{FF2B5EF4-FFF2-40B4-BE49-F238E27FC236}">
                  <a16:creationId xmlns:a16="http://schemas.microsoft.com/office/drawing/2014/main" id="{4C64C4F4-CAB0-4516-A563-A38867E1269E}"/>
                </a:ext>
              </a:extLst>
            </p:cNvPr>
            <p:cNvSpPr/>
            <p:nvPr/>
          </p:nvSpPr>
          <p:spPr>
            <a:xfrm rot="11052670">
              <a:off x="6056432" y="3691275"/>
              <a:ext cx="670440" cy="678671"/>
            </a:xfrm>
            <a:prstGeom prst="ellipse">
              <a:avLst/>
            </a:prstGeom>
            <a:solidFill>
              <a:srgbClr val="803B8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pic>
        <p:nvPicPr>
          <p:cNvPr id="38" name="Picture 37">
            <a:extLst>
              <a:ext uri="{FF2B5EF4-FFF2-40B4-BE49-F238E27FC236}">
                <a16:creationId xmlns:a16="http://schemas.microsoft.com/office/drawing/2014/main" id="{12F75AA9-AE59-4776-8D45-289935DC7BDE}"/>
              </a:ext>
            </a:extLst>
          </p:cNvPr>
          <p:cNvPicPr>
            <a:picLocks noChangeAspect="1"/>
          </p:cNvPicPr>
          <p:nvPr/>
        </p:nvPicPr>
        <p:blipFill>
          <a:blip r:embed="rId8" cstate="print">
            <a:lum bright="70000" contrast="-70000"/>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tretch>
            <a:fillRect/>
          </a:stretch>
        </p:blipFill>
        <p:spPr>
          <a:xfrm>
            <a:off x="748715" y="3336034"/>
            <a:ext cx="444788" cy="444788"/>
          </a:xfrm>
          <a:prstGeom prst="rect">
            <a:avLst/>
          </a:prstGeom>
        </p:spPr>
      </p:pic>
      <p:grpSp>
        <p:nvGrpSpPr>
          <p:cNvPr id="39" name="Group 38">
            <a:extLst>
              <a:ext uri="{FF2B5EF4-FFF2-40B4-BE49-F238E27FC236}">
                <a16:creationId xmlns:a16="http://schemas.microsoft.com/office/drawing/2014/main" id="{2A7A81F8-3E75-4B77-82D0-72A2E0AF84F6}"/>
              </a:ext>
            </a:extLst>
          </p:cNvPr>
          <p:cNvGrpSpPr/>
          <p:nvPr/>
        </p:nvGrpSpPr>
        <p:grpSpPr>
          <a:xfrm>
            <a:off x="543604" y="4061742"/>
            <a:ext cx="1244087" cy="824263"/>
            <a:chOff x="5940151" y="3563667"/>
            <a:chExt cx="1378855" cy="913554"/>
          </a:xfrm>
        </p:grpSpPr>
        <p:grpSp>
          <p:nvGrpSpPr>
            <p:cNvPr id="40" name="Group 39">
              <a:extLst>
                <a:ext uri="{FF2B5EF4-FFF2-40B4-BE49-F238E27FC236}">
                  <a16:creationId xmlns:a16="http://schemas.microsoft.com/office/drawing/2014/main" id="{0F00B65D-43A8-455C-8573-9FB65A73FCCB}"/>
                </a:ext>
              </a:extLst>
            </p:cNvPr>
            <p:cNvGrpSpPr/>
            <p:nvPr/>
          </p:nvGrpSpPr>
          <p:grpSpPr>
            <a:xfrm rot="16200000">
              <a:off x="6172802" y="3331016"/>
              <a:ext cx="913554" cy="1378855"/>
              <a:chOff x="6681215" y="3582605"/>
              <a:chExt cx="1583974" cy="2390741"/>
            </a:xfrm>
          </p:grpSpPr>
          <p:sp>
            <p:nvSpPr>
              <p:cNvPr id="43" name="Oval 42">
                <a:extLst>
                  <a:ext uri="{FF2B5EF4-FFF2-40B4-BE49-F238E27FC236}">
                    <a16:creationId xmlns:a16="http://schemas.microsoft.com/office/drawing/2014/main" id="{062ED8C0-0527-4BD9-B1C6-375CAC8251F0}"/>
                  </a:ext>
                </a:extLst>
              </p:cNvPr>
              <p:cNvSpPr/>
              <p:nvPr/>
            </p:nvSpPr>
            <p:spPr>
              <a:xfrm rot="10800000">
                <a:off x="6681215" y="3582605"/>
                <a:ext cx="1583974" cy="1583974"/>
              </a:xfrm>
              <a:prstGeom prst="ellipse">
                <a:avLst/>
              </a:prstGeom>
              <a:solidFill>
                <a:srgbClr val="01A6C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4" name="Oval 43">
                <a:extLst>
                  <a:ext uri="{FF2B5EF4-FFF2-40B4-BE49-F238E27FC236}">
                    <a16:creationId xmlns:a16="http://schemas.microsoft.com/office/drawing/2014/main" id="{F6DC0174-6CBB-4C80-9F2F-9064DEAED71A}"/>
                  </a:ext>
                </a:extLst>
              </p:cNvPr>
              <p:cNvSpPr/>
              <p:nvPr/>
            </p:nvSpPr>
            <p:spPr>
              <a:xfrm rot="10800000">
                <a:off x="6797263" y="3704105"/>
                <a:ext cx="1331505" cy="1331505"/>
              </a:xfrm>
              <a:prstGeom prst="ellipse">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A033356E-30C8-498C-992B-0FFF4BBC3257}"/>
                  </a:ext>
                </a:extLst>
              </p:cNvPr>
              <p:cNvSpPr/>
              <p:nvPr/>
            </p:nvSpPr>
            <p:spPr>
              <a:xfrm>
                <a:off x="7412690" y="5123552"/>
                <a:ext cx="121023" cy="572058"/>
              </a:xfrm>
              <a:prstGeom prst="rect">
                <a:avLst/>
              </a:prstGeom>
              <a:solidFill>
                <a:srgbClr val="01A6C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6" name="Oval 45">
                <a:extLst>
                  <a:ext uri="{FF2B5EF4-FFF2-40B4-BE49-F238E27FC236}">
                    <a16:creationId xmlns:a16="http://schemas.microsoft.com/office/drawing/2014/main" id="{B38D7E54-12AF-45A0-84F1-ABDEC8C5651B}"/>
                  </a:ext>
                </a:extLst>
              </p:cNvPr>
              <p:cNvSpPr/>
              <p:nvPr/>
            </p:nvSpPr>
            <p:spPr>
              <a:xfrm rot="10800000">
                <a:off x="7315255" y="5660394"/>
                <a:ext cx="312952" cy="312952"/>
              </a:xfrm>
              <a:prstGeom prst="ellipse">
                <a:avLst/>
              </a:prstGeom>
              <a:solidFill>
                <a:srgbClr val="01A6C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7" name="Oval 46">
                <a:extLst>
                  <a:ext uri="{FF2B5EF4-FFF2-40B4-BE49-F238E27FC236}">
                    <a16:creationId xmlns:a16="http://schemas.microsoft.com/office/drawing/2014/main" id="{E3000E5D-0034-4612-86B1-DAB9146E51E4}"/>
                  </a:ext>
                </a:extLst>
              </p:cNvPr>
              <p:cNvSpPr/>
              <p:nvPr/>
            </p:nvSpPr>
            <p:spPr>
              <a:xfrm rot="10800000" flipV="1">
                <a:off x="7382954" y="5726098"/>
                <a:ext cx="181542" cy="181542"/>
              </a:xfrm>
              <a:prstGeom prst="ellipse">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41" name="Oval 40">
              <a:extLst>
                <a:ext uri="{FF2B5EF4-FFF2-40B4-BE49-F238E27FC236}">
                  <a16:creationId xmlns:a16="http://schemas.microsoft.com/office/drawing/2014/main" id="{355B89DE-A982-4184-85F9-A6F9D3301ED3}"/>
                </a:ext>
              </a:extLst>
            </p:cNvPr>
            <p:cNvSpPr/>
            <p:nvPr/>
          </p:nvSpPr>
          <p:spPr>
            <a:xfrm rot="11052670">
              <a:off x="6056432" y="3678830"/>
              <a:ext cx="670440" cy="678671"/>
            </a:xfrm>
            <a:prstGeom prst="ellipse">
              <a:avLst/>
            </a:prstGeom>
            <a:solidFill>
              <a:srgbClr val="01A6C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pic>
        <p:nvPicPr>
          <p:cNvPr id="48" name="Picture 47">
            <a:extLst>
              <a:ext uri="{FF2B5EF4-FFF2-40B4-BE49-F238E27FC236}">
                <a16:creationId xmlns:a16="http://schemas.microsoft.com/office/drawing/2014/main" id="{FC8E0B89-9990-450F-A24B-3A8BEC9AD800}"/>
              </a:ext>
            </a:extLst>
          </p:cNvPr>
          <p:cNvPicPr>
            <a:picLocks noChangeAspect="1"/>
          </p:cNvPicPr>
          <p:nvPr/>
        </p:nvPicPr>
        <p:blipFill>
          <a:blip r:embed="rId10" cstate="print">
            <a:lum bright="70000" contrast="-7000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tretch>
            <a:fillRect/>
          </a:stretch>
        </p:blipFill>
        <p:spPr>
          <a:xfrm>
            <a:off x="728036" y="4233371"/>
            <a:ext cx="445880" cy="445877"/>
          </a:xfrm>
          <a:prstGeom prst="rect">
            <a:avLst/>
          </a:prstGeom>
        </p:spPr>
      </p:pic>
      <p:grpSp>
        <p:nvGrpSpPr>
          <p:cNvPr id="49" name="Group 48">
            <a:extLst>
              <a:ext uri="{FF2B5EF4-FFF2-40B4-BE49-F238E27FC236}">
                <a16:creationId xmlns:a16="http://schemas.microsoft.com/office/drawing/2014/main" id="{FC00DC39-364D-4A15-A276-F73C40D7DBE3}"/>
              </a:ext>
            </a:extLst>
          </p:cNvPr>
          <p:cNvGrpSpPr/>
          <p:nvPr/>
        </p:nvGrpSpPr>
        <p:grpSpPr>
          <a:xfrm>
            <a:off x="556789" y="4935824"/>
            <a:ext cx="1234971" cy="818223"/>
            <a:chOff x="5940151" y="3563667"/>
            <a:chExt cx="1378855" cy="913554"/>
          </a:xfrm>
        </p:grpSpPr>
        <p:grpSp>
          <p:nvGrpSpPr>
            <p:cNvPr id="50" name="Group 49">
              <a:extLst>
                <a:ext uri="{FF2B5EF4-FFF2-40B4-BE49-F238E27FC236}">
                  <a16:creationId xmlns:a16="http://schemas.microsoft.com/office/drawing/2014/main" id="{6BF7132D-8066-4DAF-851A-86601F1FEE98}"/>
                </a:ext>
              </a:extLst>
            </p:cNvPr>
            <p:cNvGrpSpPr/>
            <p:nvPr/>
          </p:nvGrpSpPr>
          <p:grpSpPr>
            <a:xfrm rot="16200000">
              <a:off x="6172802" y="3331016"/>
              <a:ext cx="913554" cy="1378855"/>
              <a:chOff x="6681215" y="3582605"/>
              <a:chExt cx="1583974" cy="2390741"/>
            </a:xfrm>
          </p:grpSpPr>
          <p:sp>
            <p:nvSpPr>
              <p:cNvPr id="52" name="Oval 51">
                <a:extLst>
                  <a:ext uri="{FF2B5EF4-FFF2-40B4-BE49-F238E27FC236}">
                    <a16:creationId xmlns:a16="http://schemas.microsoft.com/office/drawing/2014/main" id="{28C94AEB-D97B-4163-BECF-C32CEE838797}"/>
                  </a:ext>
                </a:extLst>
              </p:cNvPr>
              <p:cNvSpPr/>
              <p:nvPr/>
            </p:nvSpPr>
            <p:spPr>
              <a:xfrm rot="10800000">
                <a:off x="6681215" y="3582605"/>
                <a:ext cx="1583974" cy="1583974"/>
              </a:xfrm>
              <a:prstGeom prst="ellipse">
                <a:avLst/>
              </a:prstGeom>
              <a:solidFill>
                <a:srgbClr val="A0005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53" name="Oval 52">
                <a:extLst>
                  <a:ext uri="{FF2B5EF4-FFF2-40B4-BE49-F238E27FC236}">
                    <a16:creationId xmlns:a16="http://schemas.microsoft.com/office/drawing/2014/main" id="{7FC65E57-928E-4486-B488-5288647067CF}"/>
                  </a:ext>
                </a:extLst>
              </p:cNvPr>
              <p:cNvSpPr/>
              <p:nvPr/>
            </p:nvSpPr>
            <p:spPr>
              <a:xfrm rot="10800000">
                <a:off x="6797263" y="3704105"/>
                <a:ext cx="1331505" cy="1331505"/>
              </a:xfrm>
              <a:prstGeom prst="ellipse">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54" name="Rectangle 53">
                <a:extLst>
                  <a:ext uri="{FF2B5EF4-FFF2-40B4-BE49-F238E27FC236}">
                    <a16:creationId xmlns:a16="http://schemas.microsoft.com/office/drawing/2014/main" id="{BEF20D03-CA68-44D2-93A4-7194A55E0C93}"/>
                  </a:ext>
                </a:extLst>
              </p:cNvPr>
              <p:cNvSpPr/>
              <p:nvPr/>
            </p:nvSpPr>
            <p:spPr>
              <a:xfrm>
                <a:off x="7412690" y="5123552"/>
                <a:ext cx="121023" cy="572058"/>
              </a:xfrm>
              <a:prstGeom prst="rect">
                <a:avLst/>
              </a:prstGeom>
              <a:solidFill>
                <a:srgbClr val="A0005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55" name="Oval 54">
                <a:extLst>
                  <a:ext uri="{FF2B5EF4-FFF2-40B4-BE49-F238E27FC236}">
                    <a16:creationId xmlns:a16="http://schemas.microsoft.com/office/drawing/2014/main" id="{A36BC5D3-B096-42D8-A237-24F232829862}"/>
                  </a:ext>
                </a:extLst>
              </p:cNvPr>
              <p:cNvSpPr/>
              <p:nvPr/>
            </p:nvSpPr>
            <p:spPr>
              <a:xfrm rot="10800000">
                <a:off x="7315255" y="5660394"/>
                <a:ext cx="312952" cy="312952"/>
              </a:xfrm>
              <a:prstGeom prst="ellipse">
                <a:avLst/>
              </a:prstGeom>
              <a:solidFill>
                <a:srgbClr val="A0005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56" name="Oval 55">
                <a:extLst>
                  <a:ext uri="{FF2B5EF4-FFF2-40B4-BE49-F238E27FC236}">
                    <a16:creationId xmlns:a16="http://schemas.microsoft.com/office/drawing/2014/main" id="{2E0E5AA5-B591-4E09-A427-22AD328DE16D}"/>
                  </a:ext>
                </a:extLst>
              </p:cNvPr>
              <p:cNvSpPr/>
              <p:nvPr/>
            </p:nvSpPr>
            <p:spPr>
              <a:xfrm rot="10800000" flipV="1">
                <a:off x="7382954" y="5726098"/>
                <a:ext cx="181542" cy="181542"/>
              </a:xfrm>
              <a:prstGeom prst="ellipse">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51" name="Oval 50">
              <a:extLst>
                <a:ext uri="{FF2B5EF4-FFF2-40B4-BE49-F238E27FC236}">
                  <a16:creationId xmlns:a16="http://schemas.microsoft.com/office/drawing/2014/main" id="{89F98D3D-E53D-4576-9BFC-CDD48104A955}"/>
                </a:ext>
              </a:extLst>
            </p:cNvPr>
            <p:cNvSpPr/>
            <p:nvPr/>
          </p:nvSpPr>
          <p:spPr>
            <a:xfrm rot="11052670">
              <a:off x="6056432" y="3678830"/>
              <a:ext cx="670440" cy="678671"/>
            </a:xfrm>
            <a:prstGeom prst="ellipse">
              <a:avLst/>
            </a:prstGeom>
            <a:solidFill>
              <a:srgbClr val="A000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pic>
        <p:nvPicPr>
          <p:cNvPr id="57" name="Picture 56">
            <a:extLst>
              <a:ext uri="{FF2B5EF4-FFF2-40B4-BE49-F238E27FC236}">
                <a16:creationId xmlns:a16="http://schemas.microsoft.com/office/drawing/2014/main" id="{DB25D9F6-D697-4E0B-93CE-DD38B71DC057}"/>
              </a:ext>
            </a:extLst>
          </p:cNvPr>
          <p:cNvPicPr>
            <a:picLocks noChangeAspect="1"/>
          </p:cNvPicPr>
          <p:nvPr/>
        </p:nvPicPr>
        <p:blipFill>
          <a:blip r:embed="rId12" cstate="print">
            <a:clrChange>
              <a:clrFrom>
                <a:srgbClr val="000000"/>
              </a:clrFrom>
              <a:clrTo>
                <a:srgbClr val="000000">
                  <a:alpha val="0"/>
                </a:srgbClr>
              </a:clrTo>
            </a:clrChange>
            <a:lum bright="70000" contrast="-70000"/>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37638" y="5161696"/>
            <a:ext cx="393842" cy="393842"/>
          </a:xfrm>
          <a:prstGeom prst="rect">
            <a:avLst/>
          </a:prstGeom>
        </p:spPr>
      </p:pic>
      <p:sp>
        <p:nvSpPr>
          <p:cNvPr id="4" name="TextBox 3">
            <a:extLst>
              <a:ext uri="{FF2B5EF4-FFF2-40B4-BE49-F238E27FC236}">
                <a16:creationId xmlns:a16="http://schemas.microsoft.com/office/drawing/2014/main" id="{548B049F-BD56-48D7-B995-FA0632F9EED0}"/>
              </a:ext>
            </a:extLst>
          </p:cNvPr>
          <p:cNvSpPr txBox="1"/>
          <p:nvPr/>
        </p:nvSpPr>
        <p:spPr>
          <a:xfrm>
            <a:off x="17453" y="6388686"/>
            <a:ext cx="8299432" cy="461665"/>
          </a:xfrm>
          <a:prstGeom prst="rect">
            <a:avLst/>
          </a:prstGeom>
          <a:noFill/>
        </p:spPr>
        <p:txBody>
          <a:bodyPr wrap="square" rtlCol="0">
            <a:spAutoFit/>
          </a:bodyPr>
          <a:lstStyle/>
          <a:p>
            <a:r>
              <a:rPr lang="en-GB" sz="1200" baseline="30000" dirty="0">
                <a:ea typeface="Calibri"/>
              </a:rPr>
              <a:t> </a:t>
            </a:r>
            <a:r>
              <a:rPr lang="en-GB" sz="1200" dirty="0">
                <a:solidFill>
                  <a:srgbClr val="000000"/>
                </a:solidFill>
                <a:ea typeface="Calibri"/>
                <a:hlinkClick r:id="rId14"/>
              </a:rPr>
              <a:t>https://www.gov.uk/government/publications/making-every-contact-count-mecc-practical-resources</a:t>
            </a:r>
            <a:r>
              <a:rPr lang="en-GB" sz="1200" dirty="0">
                <a:solidFill>
                  <a:srgbClr val="000000"/>
                </a:solidFill>
                <a:ea typeface="Calibri"/>
              </a:rPr>
              <a:t>  </a:t>
            </a:r>
            <a:endParaRPr lang="en-GB" sz="1200" dirty="0"/>
          </a:p>
          <a:p>
            <a:endParaRPr lang="en-GB" sz="1200" dirty="0"/>
          </a:p>
        </p:txBody>
      </p:sp>
      <p:sp>
        <p:nvSpPr>
          <p:cNvPr id="58" name="TextBox 57"/>
          <p:cNvSpPr txBox="1"/>
          <p:nvPr/>
        </p:nvSpPr>
        <p:spPr>
          <a:xfrm>
            <a:off x="323528" y="509771"/>
            <a:ext cx="4896544" cy="523220"/>
          </a:xfrm>
          <a:prstGeom prst="rect">
            <a:avLst/>
          </a:prstGeom>
          <a:noFill/>
        </p:spPr>
        <p:txBody>
          <a:bodyPr wrap="square" rtlCol="0">
            <a:spAutoFit/>
          </a:bodyPr>
          <a:lstStyle/>
          <a:p>
            <a:r>
              <a:rPr lang="en-GB" sz="2800" b="1" dirty="0" smtClean="0">
                <a:solidFill>
                  <a:srgbClr val="A00054"/>
                </a:solidFill>
              </a:rPr>
              <a:t>Practical Resources</a:t>
            </a:r>
            <a:endParaRPr lang="en-GB" sz="2800" b="1" dirty="0">
              <a:solidFill>
                <a:srgbClr val="A00054"/>
              </a:solidFill>
            </a:endParaRPr>
          </a:p>
        </p:txBody>
      </p:sp>
    </p:spTree>
    <p:extLst>
      <p:ext uri="{BB962C8B-B14F-4D97-AF65-F5344CB8AC3E}">
        <p14:creationId xmlns:p14="http://schemas.microsoft.com/office/powerpoint/2010/main" val="1809295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3528" y="509771"/>
            <a:ext cx="5184576" cy="523220"/>
          </a:xfrm>
          <a:prstGeom prst="rect">
            <a:avLst/>
          </a:prstGeom>
          <a:noFill/>
        </p:spPr>
        <p:txBody>
          <a:bodyPr wrap="square" rtlCol="0">
            <a:spAutoFit/>
          </a:bodyPr>
          <a:lstStyle/>
          <a:p>
            <a:r>
              <a:rPr lang="en-GB" sz="2800" b="1" dirty="0" smtClean="0">
                <a:solidFill>
                  <a:srgbClr val="A00054"/>
                </a:solidFill>
              </a:rPr>
              <a:t>MECC e-Learning Resources</a:t>
            </a:r>
            <a:endParaRPr lang="en-GB" sz="2800" b="1" dirty="0">
              <a:solidFill>
                <a:srgbClr val="A00054"/>
              </a:solidFill>
            </a:endParaRPr>
          </a:p>
        </p:txBody>
      </p:sp>
      <p:sp>
        <p:nvSpPr>
          <p:cNvPr id="11" name="Content Placeholder 2">
            <a:extLst>
              <a:ext uri="{FF2B5EF4-FFF2-40B4-BE49-F238E27FC236}">
                <a16:creationId xmlns:a16="http://schemas.microsoft.com/office/drawing/2014/main" id="{FAF553F5-6BE6-450E-8AF2-DB86495E5213}"/>
              </a:ext>
            </a:extLst>
          </p:cNvPr>
          <p:cNvSpPr>
            <a:spLocks noGrp="1"/>
          </p:cNvSpPr>
          <p:nvPr>
            <p:ph idx="1"/>
          </p:nvPr>
        </p:nvSpPr>
        <p:spPr>
          <a:xfrm>
            <a:off x="409147" y="1268760"/>
            <a:ext cx="8542436" cy="4824536"/>
          </a:xfrm>
        </p:spPr>
        <p:txBody>
          <a:bodyPr/>
          <a:lstStyle/>
          <a:p>
            <a:r>
              <a:rPr lang="en-US" sz="1800" dirty="0" smtClean="0">
                <a:latin typeface="+mj-lt"/>
              </a:rPr>
              <a:t>The </a:t>
            </a:r>
            <a:r>
              <a:rPr lang="en-US" sz="1800" dirty="0">
                <a:latin typeface="+mj-lt"/>
              </a:rPr>
              <a:t>purpose of the E Learning resources are</a:t>
            </a:r>
            <a:r>
              <a:rPr lang="en-US" sz="1800" dirty="0" smtClean="0">
                <a:latin typeface="+mj-lt"/>
              </a:rPr>
              <a:t>:</a:t>
            </a:r>
          </a:p>
          <a:p>
            <a:pPr marL="0" indent="0">
              <a:buNone/>
            </a:pPr>
            <a:endParaRPr lang="en-GB" sz="800" dirty="0">
              <a:latin typeface="+mj-lt"/>
            </a:endParaRPr>
          </a:p>
          <a:p>
            <a:pPr marL="685800" lvl="1">
              <a:buFont typeface="Wingdings" panose="05000000000000000000" pitchFamily="2" charset="2"/>
              <a:buChar char="Ø"/>
            </a:pPr>
            <a:r>
              <a:rPr lang="en-US" sz="1800" dirty="0" smtClean="0">
                <a:latin typeface="+mj-lt"/>
              </a:rPr>
              <a:t>To </a:t>
            </a:r>
            <a:r>
              <a:rPr lang="en-US" sz="1800" dirty="0">
                <a:latin typeface="+mj-lt"/>
              </a:rPr>
              <a:t>provide a freely available and flexible approach to developing key skills, competence and confidence to deliver brief, opportunistic lifestyle advice as part of daily interventions with the public – where appropriate. </a:t>
            </a:r>
          </a:p>
          <a:p>
            <a:pPr marL="685800" lvl="1">
              <a:buFont typeface="Wingdings" panose="05000000000000000000" pitchFamily="2" charset="2"/>
              <a:buChar char="Ø"/>
            </a:pPr>
            <a:r>
              <a:rPr lang="en-US" sz="1800" dirty="0" smtClean="0">
                <a:latin typeface="+mj-lt"/>
              </a:rPr>
              <a:t>To </a:t>
            </a:r>
            <a:r>
              <a:rPr lang="en-US" sz="1800" dirty="0">
                <a:latin typeface="+mj-lt"/>
              </a:rPr>
              <a:t>support a consistent and quality assured approach to learning and skill development in this area – available to all levels of the workforce. </a:t>
            </a:r>
          </a:p>
          <a:p>
            <a:pPr marL="685800" lvl="1">
              <a:buFont typeface="Wingdings" panose="05000000000000000000" pitchFamily="2" charset="2"/>
              <a:buChar char="Ø"/>
            </a:pPr>
            <a:r>
              <a:rPr lang="en-US" sz="1800" dirty="0" smtClean="0">
                <a:latin typeface="+mj-lt"/>
              </a:rPr>
              <a:t>To </a:t>
            </a:r>
            <a:r>
              <a:rPr lang="en-US" sz="1800" dirty="0">
                <a:latin typeface="+mj-lt"/>
              </a:rPr>
              <a:t>provide opportunities for large scale workforce development approaches in this area. </a:t>
            </a:r>
            <a:endParaRPr lang="en-US" sz="1800" dirty="0" smtClean="0">
              <a:latin typeface="+mj-lt"/>
            </a:endParaRPr>
          </a:p>
          <a:p>
            <a:pPr marL="685800" lvl="1">
              <a:buFont typeface="Wingdings" panose="05000000000000000000" pitchFamily="2" charset="2"/>
              <a:buChar char="Ø"/>
            </a:pPr>
            <a:endParaRPr lang="en-US" sz="800" dirty="0" smtClean="0">
              <a:latin typeface="+mj-lt"/>
            </a:endParaRPr>
          </a:p>
          <a:p>
            <a:pPr marL="285750"/>
            <a:r>
              <a:rPr lang="en-US" sz="1800" dirty="0">
                <a:latin typeface="+mj-lt"/>
              </a:rPr>
              <a:t>The learning is specifically aimed at making sure that we all offer healthy conversations in all contacts with patients, clients and members of the public. However, the skills required for effective health conversations can be applied to the wider social determinants of health as well. </a:t>
            </a:r>
            <a:endParaRPr lang="en-US" sz="1800" dirty="0" smtClean="0">
              <a:latin typeface="+mj-lt"/>
            </a:endParaRPr>
          </a:p>
          <a:p>
            <a:pPr marL="285750"/>
            <a:endParaRPr lang="en-US" sz="800" dirty="0" smtClean="0">
              <a:latin typeface="+mj-lt"/>
            </a:endParaRPr>
          </a:p>
          <a:p>
            <a:pPr marL="285750"/>
            <a:r>
              <a:rPr lang="en-US" sz="1800" dirty="0">
                <a:latin typeface="+mj-lt"/>
              </a:rPr>
              <a:t>Healthy conversations can be used as a normal part of all our interactions at home, in the workplace and in the wider community.</a:t>
            </a:r>
          </a:p>
          <a:p>
            <a:pPr marL="685800" lvl="1">
              <a:buFont typeface="Wingdings" panose="05000000000000000000" pitchFamily="2" charset="2"/>
              <a:buChar char="Ø"/>
            </a:pPr>
            <a:endParaRPr lang="en-US" sz="1800" dirty="0" smtClean="0">
              <a:latin typeface="+mj-lt"/>
            </a:endParaRPr>
          </a:p>
          <a:p>
            <a:endParaRPr lang="en-GB" sz="1800" dirty="0">
              <a:latin typeface="+mj-lt"/>
            </a:endParaRPr>
          </a:p>
        </p:txBody>
      </p:sp>
    </p:spTree>
    <p:extLst>
      <p:ext uri="{BB962C8B-B14F-4D97-AF65-F5344CB8AC3E}">
        <p14:creationId xmlns:p14="http://schemas.microsoft.com/office/powerpoint/2010/main" val="1507846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3528" y="509771"/>
            <a:ext cx="5184576" cy="954107"/>
          </a:xfrm>
          <a:prstGeom prst="rect">
            <a:avLst/>
          </a:prstGeom>
          <a:noFill/>
        </p:spPr>
        <p:txBody>
          <a:bodyPr wrap="square" rtlCol="0">
            <a:spAutoFit/>
          </a:bodyPr>
          <a:lstStyle/>
          <a:p>
            <a:r>
              <a:rPr lang="en-US" sz="2800" b="1" dirty="0">
                <a:solidFill>
                  <a:srgbClr val="A00054"/>
                </a:solidFill>
              </a:rPr>
              <a:t>How might the programmes be used?</a:t>
            </a:r>
            <a:endParaRPr lang="en-GB" sz="2800" b="1" dirty="0">
              <a:solidFill>
                <a:srgbClr val="A00054"/>
              </a:solidFill>
            </a:endParaRPr>
          </a:p>
        </p:txBody>
      </p:sp>
      <p:sp>
        <p:nvSpPr>
          <p:cNvPr id="11" name="Content Placeholder 2">
            <a:extLst>
              <a:ext uri="{FF2B5EF4-FFF2-40B4-BE49-F238E27FC236}">
                <a16:creationId xmlns:a16="http://schemas.microsoft.com/office/drawing/2014/main" id="{FAF553F5-6BE6-450E-8AF2-DB86495E5213}"/>
              </a:ext>
            </a:extLst>
          </p:cNvPr>
          <p:cNvSpPr>
            <a:spLocks noGrp="1"/>
          </p:cNvSpPr>
          <p:nvPr>
            <p:ph idx="1"/>
          </p:nvPr>
        </p:nvSpPr>
        <p:spPr>
          <a:xfrm>
            <a:off x="409147" y="1700808"/>
            <a:ext cx="8542436" cy="4320480"/>
          </a:xfrm>
        </p:spPr>
        <p:txBody>
          <a:bodyPr/>
          <a:lstStyle/>
          <a:p>
            <a:pPr lvl="0"/>
            <a:r>
              <a:rPr lang="en-GB" sz="1800" dirty="0"/>
              <a:t>As an introduction to basic behaviour change </a:t>
            </a:r>
            <a:r>
              <a:rPr lang="en-GB" sz="1800" dirty="0" smtClean="0"/>
              <a:t>skills</a:t>
            </a:r>
          </a:p>
          <a:p>
            <a:pPr lvl="0"/>
            <a:endParaRPr lang="en-GB" sz="1800" dirty="0"/>
          </a:p>
          <a:p>
            <a:pPr lvl="0"/>
            <a:r>
              <a:rPr lang="en-GB" sz="1800" dirty="0"/>
              <a:t>To consolidate existing skills on behaviour </a:t>
            </a:r>
            <a:r>
              <a:rPr lang="en-GB" sz="1800" dirty="0" smtClean="0"/>
              <a:t>change</a:t>
            </a:r>
          </a:p>
          <a:p>
            <a:pPr lvl="0"/>
            <a:endParaRPr lang="en-GB" sz="1800" dirty="0"/>
          </a:p>
          <a:p>
            <a:pPr lvl="0"/>
            <a:r>
              <a:rPr lang="en-GB" sz="1800" dirty="0"/>
              <a:t>As part of an organisation’s induction process, reflecting a commitment to promoting health and personal </a:t>
            </a:r>
            <a:r>
              <a:rPr lang="en-GB" sz="1800" dirty="0" smtClean="0"/>
              <a:t>wellbeing</a:t>
            </a:r>
          </a:p>
          <a:p>
            <a:pPr lvl="0"/>
            <a:endParaRPr lang="en-GB" sz="1800" dirty="0"/>
          </a:p>
          <a:p>
            <a:pPr lvl="0"/>
            <a:r>
              <a:rPr lang="en-GB" sz="1800" dirty="0"/>
              <a:t>For personal professional development and to support an individual as a future MECC champion at home or in the </a:t>
            </a:r>
            <a:r>
              <a:rPr lang="en-GB" sz="1800" dirty="0" smtClean="0"/>
              <a:t>workplace</a:t>
            </a:r>
            <a:endParaRPr lang="en-GB" sz="1800" dirty="0">
              <a:effectLst/>
            </a:endParaRPr>
          </a:p>
        </p:txBody>
      </p:sp>
    </p:spTree>
    <p:extLst>
      <p:ext uri="{BB962C8B-B14F-4D97-AF65-F5344CB8AC3E}">
        <p14:creationId xmlns:p14="http://schemas.microsoft.com/office/powerpoint/2010/main" val="5584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3528" y="509771"/>
            <a:ext cx="5184576" cy="523220"/>
          </a:xfrm>
          <a:prstGeom prst="rect">
            <a:avLst/>
          </a:prstGeom>
          <a:noFill/>
        </p:spPr>
        <p:txBody>
          <a:bodyPr wrap="square" rtlCol="0">
            <a:spAutoFit/>
          </a:bodyPr>
          <a:lstStyle/>
          <a:p>
            <a:r>
              <a:rPr lang="en-GB" sz="2800" b="1" dirty="0" smtClean="0">
                <a:solidFill>
                  <a:srgbClr val="A00054"/>
                </a:solidFill>
              </a:rPr>
              <a:t>HEE MECC Resources</a:t>
            </a:r>
            <a:endParaRPr lang="en-GB" sz="2800" b="1" dirty="0">
              <a:solidFill>
                <a:srgbClr val="A00054"/>
              </a:solidFill>
            </a:endParaRPr>
          </a:p>
        </p:txBody>
      </p:sp>
      <p:sp>
        <p:nvSpPr>
          <p:cNvPr id="11" name="Content Placeholder 2">
            <a:extLst>
              <a:ext uri="{FF2B5EF4-FFF2-40B4-BE49-F238E27FC236}">
                <a16:creationId xmlns:a16="http://schemas.microsoft.com/office/drawing/2014/main" id="{FAF553F5-6BE6-450E-8AF2-DB86495E5213}"/>
              </a:ext>
            </a:extLst>
          </p:cNvPr>
          <p:cNvSpPr>
            <a:spLocks noGrp="1"/>
          </p:cNvSpPr>
          <p:nvPr>
            <p:ph idx="1"/>
          </p:nvPr>
        </p:nvSpPr>
        <p:spPr>
          <a:xfrm>
            <a:off x="409147" y="1268760"/>
            <a:ext cx="8542436" cy="4824536"/>
          </a:xfrm>
        </p:spPr>
        <p:txBody>
          <a:bodyPr/>
          <a:lstStyle/>
          <a:p>
            <a:r>
              <a:rPr lang="en-US" sz="1800" dirty="0">
                <a:latin typeface="+mj-lt"/>
              </a:rPr>
              <a:t>The e-</a:t>
            </a:r>
            <a:r>
              <a:rPr lang="en-US" sz="1800" dirty="0" err="1">
                <a:latin typeface="+mj-lt"/>
              </a:rPr>
              <a:t>LfH</a:t>
            </a:r>
            <a:r>
              <a:rPr lang="en-US" sz="1800" dirty="0">
                <a:latin typeface="+mj-lt"/>
              </a:rPr>
              <a:t> platform now hosts two main MECC E learning programmes. Both are freely available and should be used per local learning needs. Both consist of more than one resource. </a:t>
            </a:r>
          </a:p>
          <a:p>
            <a:endParaRPr lang="en-US" sz="1800" dirty="0">
              <a:latin typeface="+mj-lt"/>
            </a:endParaRPr>
          </a:p>
          <a:p>
            <a:r>
              <a:rPr lang="en-US" sz="1800" dirty="0">
                <a:latin typeface="+mj-lt"/>
              </a:rPr>
              <a:t>One set of resources has been developed by the West Midlands and the other by </a:t>
            </a:r>
            <a:r>
              <a:rPr lang="en-US" sz="1800" dirty="0" err="1">
                <a:latin typeface="+mj-lt"/>
              </a:rPr>
              <a:t>Wessex</a:t>
            </a:r>
            <a:r>
              <a:rPr lang="en-US" sz="1800" dirty="0">
                <a:latin typeface="+mj-lt"/>
              </a:rPr>
              <a:t>, Thames Valley, Kent, Surrey, Sussex</a:t>
            </a:r>
            <a:r>
              <a:rPr lang="en-US" sz="1800" dirty="0" smtClean="0">
                <a:latin typeface="+mj-lt"/>
              </a:rPr>
              <a:t>.</a:t>
            </a:r>
          </a:p>
          <a:p>
            <a:endParaRPr lang="en-US" sz="1800" dirty="0">
              <a:latin typeface="+mj-lt"/>
            </a:endParaRPr>
          </a:p>
          <a:p>
            <a:r>
              <a:rPr lang="en-US" sz="1800" b="1" dirty="0">
                <a:latin typeface="+mj-lt"/>
              </a:rPr>
              <a:t>If you work in the NHS, social care or local authority then you can access freely all the resources listed via the </a:t>
            </a:r>
            <a:r>
              <a:rPr lang="en-US" sz="1800" b="1" dirty="0">
                <a:latin typeface="+mj-lt"/>
                <a:hlinkClick r:id="rId3"/>
              </a:rPr>
              <a:t>E Learning for Health platform</a:t>
            </a:r>
            <a:r>
              <a:rPr lang="en-US" sz="1800" b="1" dirty="0" smtClean="0">
                <a:latin typeface="+mj-lt"/>
              </a:rPr>
              <a:t>.</a:t>
            </a:r>
          </a:p>
          <a:p>
            <a:endParaRPr lang="en-US" sz="1800" dirty="0">
              <a:latin typeface="+mj-lt"/>
            </a:endParaRPr>
          </a:p>
          <a:p>
            <a:r>
              <a:rPr lang="en-US" sz="1800" dirty="0">
                <a:latin typeface="+mj-lt"/>
              </a:rPr>
              <a:t>At an individual level you can register for an E Learning for Health account at: </a:t>
            </a:r>
            <a:r>
              <a:rPr lang="en-US" sz="1800" dirty="0" smtClean="0">
                <a:latin typeface="+mj-lt"/>
                <a:hlinkClick r:id="rId4"/>
              </a:rPr>
              <a:t>www.e-lfh.org.uk</a:t>
            </a:r>
            <a:r>
              <a:rPr lang="en-US" sz="1800" dirty="0" smtClean="0">
                <a:latin typeface="+mj-lt"/>
              </a:rPr>
              <a:t> </a:t>
            </a:r>
          </a:p>
          <a:p>
            <a:endParaRPr lang="en-US" sz="1800" dirty="0">
              <a:latin typeface="+mj-lt"/>
            </a:endParaRPr>
          </a:p>
          <a:p>
            <a:r>
              <a:rPr lang="en-US" sz="1800" dirty="0">
                <a:latin typeface="+mj-lt"/>
              </a:rPr>
              <a:t>If you register with an account at e-</a:t>
            </a:r>
            <a:r>
              <a:rPr lang="en-US" sz="1800" dirty="0" err="1">
                <a:latin typeface="+mj-lt"/>
              </a:rPr>
              <a:t>LfH</a:t>
            </a:r>
            <a:r>
              <a:rPr lang="en-US" sz="1800" dirty="0">
                <a:latin typeface="+mj-lt"/>
              </a:rPr>
              <a:t> your learning will be registered, and you will be able to access a wide range of health e learning resources. </a:t>
            </a:r>
            <a:endParaRPr lang="en-GB" sz="1800" dirty="0">
              <a:latin typeface="+mj-lt"/>
            </a:endParaRPr>
          </a:p>
        </p:txBody>
      </p:sp>
    </p:spTree>
    <p:extLst>
      <p:ext uri="{BB962C8B-B14F-4D97-AF65-F5344CB8AC3E}">
        <p14:creationId xmlns:p14="http://schemas.microsoft.com/office/powerpoint/2010/main" val="4098813936"/>
      </p:ext>
    </p:extLst>
  </p:cSld>
  <p:clrMapOvr>
    <a:masterClrMapping/>
  </p:clrMapOvr>
</p:sld>
</file>

<file path=ppt/theme/theme1.xml><?xml version="1.0" encoding="utf-8"?>
<a:theme xmlns:a="http://schemas.openxmlformats.org/drawingml/2006/main" name="HEE PPT - Master slide de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5BD4264CB9094CA7944F610D2D7DCA" ma:contentTypeVersion="8" ma:contentTypeDescription="Create a new document." ma:contentTypeScope="" ma:versionID="eaab4cfdfdf158815a3540351d92f4c0">
  <xsd:schema xmlns:xsd="http://www.w3.org/2001/XMLSchema" xmlns:xs="http://www.w3.org/2001/XMLSchema" xmlns:p="http://schemas.microsoft.com/office/2006/metadata/properties" xmlns:ns2="2279a1a0-7112-41f8-b496-d9a5c3576fb0" xmlns:ns3="95c0be1d-4093-4789-923d-5b0c8c8304dc" targetNamespace="http://schemas.microsoft.com/office/2006/metadata/properties" ma:root="true" ma:fieldsID="84c0ab50aa175772c54b52820a203b65" ns2:_="" ns3:_="">
    <xsd:import namespace="2279a1a0-7112-41f8-b496-d9a5c3576fb0"/>
    <xsd:import namespace="95c0be1d-4093-4789-923d-5b0c8c8304d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79a1a0-7112-41f8-b496-d9a5c3576f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c0be1d-4093-4789-923d-5b0c8c8304d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937FC5A-1F8F-428B-9CCE-36850D5C71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79a1a0-7112-41f8-b496-d9a5c3576fb0"/>
    <ds:schemaRef ds:uri="95c0be1d-4093-4789-923d-5b0c8c8304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80E980-0DFA-4AAC-83EA-1A98F076747B}">
  <ds:schemaRefs>
    <ds:schemaRef ds:uri="http://schemas.microsoft.com/sharepoint/v3/contenttype/forms"/>
  </ds:schemaRefs>
</ds:datastoreItem>
</file>

<file path=customXml/itemProps3.xml><?xml version="1.0" encoding="utf-8"?>
<ds:datastoreItem xmlns:ds="http://schemas.openxmlformats.org/officeDocument/2006/customXml" ds:itemID="{A1569EF6-D300-4A3F-A627-B6E143A07E22}">
  <ds:schemaRefs>
    <ds:schemaRef ds:uri="http://purl.org/dc/elements/1.1/"/>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2279a1a0-7112-41f8-b496-d9a5c3576fb0"/>
    <ds:schemaRef ds:uri="http://www.w3.org/XML/1998/namespace"/>
    <ds:schemaRef ds:uri="95c0be1d-4093-4789-923d-5b0c8c8304dc"/>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PowerPoint Slide Deck</Template>
  <TotalTime>6657</TotalTime>
  <Words>1521</Words>
  <Application>Microsoft Office PowerPoint</Application>
  <PresentationFormat>On-screen Show (4:3)</PresentationFormat>
  <Paragraphs>132</Paragraphs>
  <Slides>14</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HEE PPT - Master slide deck</vt:lpstr>
      <vt:lpstr>A Guide to Making Every Contact Count (MECC) e- Learning Programmes and Related Resources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Individual Behaviour Change</dc:title>
  <dc:creator>emr</dc:creator>
  <cp:lastModifiedBy>BUSH,Tara</cp:lastModifiedBy>
  <cp:revision>471</cp:revision>
  <cp:lastPrinted>2017-10-16T07:18:32Z</cp:lastPrinted>
  <dcterms:created xsi:type="dcterms:W3CDTF">2016-03-04T09:34:59Z</dcterms:created>
  <dcterms:modified xsi:type="dcterms:W3CDTF">2018-12-19T08:51:47Z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0x010100F65BD4264CB9094CA7944F610D2D7DCA</vt:lpwstr>
  </property>
</Properties>
</file>