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660" r:id="rId3"/>
  </p:sldMasterIdLst>
  <p:notesMasterIdLst>
    <p:notesMasterId r:id="rId5"/>
  </p:notesMasterIdLst>
  <p:handoutMasterIdLst>
    <p:handoutMasterId r:id="rId6"/>
  </p:handoutMasterIdLst>
  <p:sldIdLst>
    <p:sldId id="256" r:id="rId4"/>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880">
          <p15:clr>
            <a:srgbClr val="A4A3A4"/>
          </p15:clr>
        </p15:guide>
        <p15:guide id="2" pos="216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585"/>
  </p:normalViewPr>
  <p:slideViewPr>
    <p:cSldViewPr>
      <p:cViewPr>
        <p:scale>
          <a:sx n="100" d="100"/>
          <a:sy n="100" d="100"/>
        </p:scale>
        <p:origin x="-1224" y="-72"/>
      </p:cViewPr>
      <p:guideLst>
        <p:guide orient="horz" pos="2880"/>
        <p:guide pos="2160"/>
      </p:guideLst>
    </p:cSldViewPr>
  </p:slideViewPr>
  <p:notesTextViewPr>
    <p:cViewPr>
      <p:scale>
        <a:sx n="1" d="1"/>
        <a:sy n="1" d="1"/>
      </p:scale>
      <p:origin x="0" y="0"/>
    </p:cViewPr>
  </p:notesTextViewPr>
  <p:notesViewPr>
    <p:cSldViewPr>
      <p:cViewPr varScale="1">
        <p:scale>
          <a:sx n="141" d="100"/>
          <a:sy n="141" d="100"/>
        </p:scale>
        <p:origin x="-114" y="-51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GB" sz="1100" dirty="0"/>
              <a:t>Results</a:t>
            </a:r>
          </a:p>
        </c:rich>
      </c:tx>
      <c:layout/>
      <c:overlay val="0"/>
    </c:title>
    <c:autoTitleDeleted val="0"/>
    <c:plotArea>
      <c:layout>
        <c:manualLayout>
          <c:layoutTarget val="inner"/>
          <c:xMode val="edge"/>
          <c:yMode val="edge"/>
          <c:x val="0.249627960073764"/>
          <c:y val="0.207116610423697"/>
          <c:w val="0.74840187727463503"/>
          <c:h val="0.44412823397075402"/>
        </c:manualLayout>
      </c:layout>
      <c:barChart>
        <c:barDir val="col"/>
        <c:grouping val="clustered"/>
        <c:varyColors val="0"/>
        <c:ser>
          <c:idx val="0"/>
          <c:order val="0"/>
          <c:tx>
            <c:strRef>
              <c:f>Sheet1!$B$1</c:f>
              <c:strCache>
                <c:ptCount val="1"/>
                <c:pt idx="0">
                  <c:v>Results</c:v>
                </c:pt>
              </c:strCache>
            </c:strRef>
          </c:tx>
          <c:invertIfNegative val="0"/>
          <c:cat>
            <c:strRef>
              <c:f>Sheet1!$A$2:$A$6</c:f>
              <c:strCache>
                <c:ptCount val="5"/>
                <c:pt idx="0">
                  <c:v>Total no. asked</c:v>
                </c:pt>
                <c:pt idx="1">
                  <c:v>Non Smokers</c:v>
                </c:pt>
                <c:pt idx="2">
                  <c:v>Ex Smokers</c:v>
                </c:pt>
                <c:pt idx="3">
                  <c:v>Smokers</c:v>
                </c:pt>
                <c:pt idx="4">
                  <c:v>Brief Advice</c:v>
                </c:pt>
              </c:strCache>
            </c:strRef>
          </c:cat>
          <c:val>
            <c:numRef>
              <c:f>Sheet1!$B$2:$B$6</c:f>
              <c:numCache>
                <c:formatCode>General</c:formatCode>
                <c:ptCount val="5"/>
                <c:pt idx="0">
                  <c:v>409</c:v>
                </c:pt>
                <c:pt idx="1">
                  <c:v>281</c:v>
                </c:pt>
                <c:pt idx="2">
                  <c:v>52</c:v>
                </c:pt>
                <c:pt idx="3">
                  <c:v>76</c:v>
                </c:pt>
                <c:pt idx="4">
                  <c:v>37</c:v>
                </c:pt>
              </c:numCache>
            </c:numRef>
          </c:val>
        </c:ser>
        <c:dLbls>
          <c:showLegendKey val="0"/>
          <c:showVal val="0"/>
          <c:showCatName val="0"/>
          <c:showSerName val="0"/>
          <c:showPercent val="0"/>
          <c:showBubbleSize val="0"/>
        </c:dLbls>
        <c:gapWidth val="150"/>
        <c:axId val="94362624"/>
        <c:axId val="94663424"/>
      </c:barChart>
      <c:catAx>
        <c:axId val="94362624"/>
        <c:scaling>
          <c:orientation val="minMax"/>
        </c:scaling>
        <c:delete val="0"/>
        <c:axPos val="b"/>
        <c:numFmt formatCode="General" sourceLinked="0"/>
        <c:majorTickMark val="out"/>
        <c:minorTickMark val="none"/>
        <c:tickLblPos val="nextTo"/>
        <c:txPr>
          <a:bodyPr/>
          <a:lstStyle/>
          <a:p>
            <a:pPr>
              <a:defRPr sz="1100"/>
            </a:pPr>
            <a:endParaRPr lang="en-US"/>
          </a:p>
        </c:txPr>
        <c:crossAx val="94663424"/>
        <c:crosses val="autoZero"/>
        <c:auto val="1"/>
        <c:lblAlgn val="ctr"/>
        <c:lblOffset val="100"/>
        <c:noMultiLvlLbl val="0"/>
      </c:catAx>
      <c:valAx>
        <c:axId val="94663424"/>
        <c:scaling>
          <c:orientation val="minMax"/>
        </c:scaling>
        <c:delete val="0"/>
        <c:axPos val="l"/>
        <c:majorGridlines/>
        <c:numFmt formatCode="General" sourceLinked="1"/>
        <c:majorTickMark val="out"/>
        <c:minorTickMark val="none"/>
        <c:tickLblPos val="nextTo"/>
        <c:txPr>
          <a:bodyPr/>
          <a:lstStyle/>
          <a:p>
            <a:pPr>
              <a:defRPr sz="1100"/>
            </a:pPr>
            <a:endParaRPr lang="en-US"/>
          </a:p>
        </c:txPr>
        <c:crossAx val="94362624"/>
        <c:crosses val="autoZero"/>
        <c:crossBetween val="between"/>
      </c:valAx>
    </c:plotArea>
    <c:plotVisOnly val="1"/>
    <c:dispBlanksAs val="gap"/>
    <c:showDLblsOverMax val="0"/>
  </c:chart>
  <c:txPr>
    <a:bodyPr/>
    <a:lstStyle/>
    <a:p>
      <a:pPr>
        <a:defRPr sz="1800"/>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B799E2F-EA4F-45C9-9F8C-96321AA1DF9C}" type="datetimeFigureOut">
              <a:rPr lang="en-GB" smtClean="0"/>
              <a:t>25/01/2018</a:t>
            </a:fld>
            <a:endParaRPr lang="en-GB"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AAB7EDD-6708-4FE2-8C14-887A042996F4}" type="slidenum">
              <a:rPr lang="en-GB" smtClean="0"/>
              <a:t>‹#›</a:t>
            </a:fld>
            <a:endParaRPr lang="en-GB" dirty="0"/>
          </a:p>
        </p:txBody>
      </p:sp>
    </p:spTree>
    <p:extLst>
      <p:ext uri="{BB962C8B-B14F-4D97-AF65-F5344CB8AC3E}">
        <p14:creationId xmlns:p14="http://schemas.microsoft.com/office/powerpoint/2010/main" val="1826378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165D86-FF0B-4A8A-87BB-52FE1559F10E}" type="datetimeFigureOut">
              <a:rPr lang="en-GB" smtClean="0"/>
              <a:t>25/01/2018</a:t>
            </a:fld>
            <a:endParaRPr lang="en-GB" dirty="0"/>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4B3892-2221-4175-8DD1-8C95BE80DAFE}" type="slidenum">
              <a:rPr lang="en-GB" smtClean="0"/>
              <a:t>‹#›</a:t>
            </a:fld>
            <a:endParaRPr lang="en-GB" dirty="0"/>
          </a:p>
        </p:txBody>
      </p:sp>
    </p:spTree>
    <p:extLst>
      <p:ext uri="{BB962C8B-B14F-4D97-AF65-F5344CB8AC3E}">
        <p14:creationId xmlns:p14="http://schemas.microsoft.com/office/powerpoint/2010/main" val="1526065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4B3892-2221-4175-8DD1-8C95BE80DAFE}" type="slidenum">
              <a:rPr lang="en-GB" smtClean="0"/>
              <a:t>1</a:t>
            </a:fld>
            <a:endParaRPr lang="en-GB" dirty="0"/>
          </a:p>
        </p:txBody>
      </p:sp>
    </p:spTree>
    <p:extLst>
      <p:ext uri="{BB962C8B-B14F-4D97-AF65-F5344CB8AC3E}">
        <p14:creationId xmlns:p14="http://schemas.microsoft.com/office/powerpoint/2010/main" val="1626804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title"/>
          </p:nvPr>
        </p:nvSpPr>
        <p:spPr>
          <a:xfrm>
            <a:off x="350658" y="1211628"/>
            <a:ext cx="6172200" cy="1056117"/>
          </a:xfrm>
          <a:prstGeom prst="rect">
            <a:avLst/>
          </a:prstGeom>
        </p:spPr>
        <p:txBody>
          <a:bodyPr/>
          <a:lstStyle>
            <a:lvl1pPr>
              <a:defRPr sz="4000" b="1">
                <a:solidFill>
                  <a:srgbClr val="0070C0"/>
                </a:solidFill>
                <a:latin typeface="Arial" panose="020B0604020202020204" pitchFamily="34" charset="0"/>
                <a:cs typeface="Arial" panose="020B0604020202020204" pitchFamily="34" charset="0"/>
              </a:defRPr>
            </a:lvl1pPr>
          </a:lstStyle>
          <a:p>
            <a:r>
              <a:rPr lang="en-US" dirty="0" smtClean="0"/>
              <a:t>Click to edit Master title style</a:t>
            </a:r>
            <a:endParaRPr lang="en-GB" dirty="0"/>
          </a:p>
        </p:txBody>
      </p:sp>
      <p:sp>
        <p:nvSpPr>
          <p:cNvPr id="3" name="Content Placeholder 2"/>
          <p:cNvSpPr>
            <a:spLocks noGrp="1"/>
          </p:cNvSpPr>
          <p:nvPr>
            <p:ph idx="1"/>
          </p:nvPr>
        </p:nvSpPr>
        <p:spPr>
          <a:xfrm>
            <a:off x="350658" y="2363757"/>
            <a:ext cx="6164442" cy="5804463"/>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600">
                <a:latin typeface="Arial" panose="020B0604020202020204" pitchFamily="34" charset="0"/>
                <a:cs typeface="Arial" panose="020B0604020202020204" pitchFamily="34" charset="0"/>
              </a:defRPr>
            </a:lvl2pPr>
            <a:lvl3pPr marL="914400" indent="0">
              <a:buNone/>
              <a:defRPr sz="1600">
                <a:latin typeface="Arial" panose="020B0604020202020204" pitchFamily="34" charset="0"/>
                <a:cs typeface="Arial" panose="020B0604020202020204" pitchFamily="34" charset="0"/>
              </a:defRPr>
            </a:lvl3pPr>
            <a:lvl4pPr marL="1371600" indent="0">
              <a:buNone/>
              <a:defRPr sz="1600">
                <a:latin typeface="Arial" panose="020B0604020202020204" pitchFamily="34" charset="0"/>
                <a:cs typeface="Arial" panose="020B0604020202020204" pitchFamily="34" charset="0"/>
              </a:defRPr>
            </a:lvl4pPr>
            <a:lvl5pPr marL="1828800" indent="0">
              <a:buNone/>
              <a:defRPr sz="1600">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53330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342900" y="2133602"/>
            <a:ext cx="6172200" cy="6034617"/>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342900" y="8475136"/>
            <a:ext cx="1600200" cy="486833"/>
          </a:xfrm>
          <a:prstGeom prst="rect">
            <a:avLst/>
          </a:prstGeom>
        </p:spPr>
        <p:txBody>
          <a:bodyPr/>
          <a:lstStyle/>
          <a:p>
            <a:fld id="{95E0AFFB-E632-498A-A732-73BC5C2865F9}" type="datetimeFigureOut">
              <a:rPr lang="en-GB" smtClean="0"/>
              <a:t>25/01/2018</a:t>
            </a:fld>
            <a:endParaRPr lang="en-GB" dirty="0"/>
          </a:p>
        </p:txBody>
      </p:sp>
      <p:sp>
        <p:nvSpPr>
          <p:cNvPr id="5" name="Footer Placeholder 4"/>
          <p:cNvSpPr>
            <a:spLocks noGrp="1"/>
          </p:cNvSpPr>
          <p:nvPr>
            <p:ph type="ftr" sz="quarter" idx="11"/>
          </p:nvPr>
        </p:nvSpPr>
        <p:spPr>
          <a:xfrm>
            <a:off x="2343150" y="8475136"/>
            <a:ext cx="2171700" cy="486833"/>
          </a:xfrm>
          <a:prstGeom prst="rect">
            <a:avLst/>
          </a:prstGeom>
        </p:spPr>
        <p:txBody>
          <a:bodyPr/>
          <a:lstStyle/>
          <a:p>
            <a:endParaRPr lang="en-GB" dirty="0"/>
          </a:p>
        </p:txBody>
      </p:sp>
      <p:sp>
        <p:nvSpPr>
          <p:cNvPr id="6" name="Slide Number Placeholder 5"/>
          <p:cNvSpPr>
            <a:spLocks noGrp="1"/>
          </p:cNvSpPr>
          <p:nvPr>
            <p:ph type="sldNum" sz="quarter" idx="12"/>
          </p:nvPr>
        </p:nvSpPr>
        <p:spPr>
          <a:xfrm>
            <a:off x="4914900" y="8475136"/>
            <a:ext cx="1600200" cy="486833"/>
          </a:xfrm>
          <a:prstGeom prst="rect">
            <a:avLst/>
          </a:prstGeom>
        </p:spPr>
        <p:txBody>
          <a:bodyPr/>
          <a:lstStyle/>
          <a:p>
            <a:fld id="{02BC8ED2-898E-4AE1-A6AE-F8CAB05C0E88}" type="slidenum">
              <a:rPr lang="en-GB" smtClean="0"/>
              <a:t>‹#›</a:t>
            </a:fld>
            <a:endParaRPr lang="en-GB" dirty="0"/>
          </a:p>
        </p:txBody>
      </p:sp>
    </p:spTree>
    <p:extLst>
      <p:ext uri="{BB962C8B-B14F-4D97-AF65-F5344CB8AC3E}">
        <p14:creationId xmlns:p14="http://schemas.microsoft.com/office/powerpoint/2010/main" val="2511318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6"/>
            <a:ext cx="1543050" cy="7802033"/>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42900" y="366186"/>
            <a:ext cx="4514850" cy="780203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342900" y="8475136"/>
            <a:ext cx="1600200" cy="486833"/>
          </a:xfrm>
          <a:prstGeom prst="rect">
            <a:avLst/>
          </a:prstGeom>
        </p:spPr>
        <p:txBody>
          <a:bodyPr/>
          <a:lstStyle/>
          <a:p>
            <a:fld id="{95E0AFFB-E632-498A-A732-73BC5C2865F9}" type="datetimeFigureOut">
              <a:rPr lang="en-GB" smtClean="0"/>
              <a:t>25/01/2018</a:t>
            </a:fld>
            <a:endParaRPr lang="en-GB" dirty="0"/>
          </a:p>
        </p:txBody>
      </p:sp>
      <p:sp>
        <p:nvSpPr>
          <p:cNvPr id="5" name="Footer Placeholder 4"/>
          <p:cNvSpPr>
            <a:spLocks noGrp="1"/>
          </p:cNvSpPr>
          <p:nvPr>
            <p:ph type="ftr" sz="quarter" idx="11"/>
          </p:nvPr>
        </p:nvSpPr>
        <p:spPr>
          <a:xfrm>
            <a:off x="2343150" y="8475136"/>
            <a:ext cx="2171700" cy="486833"/>
          </a:xfrm>
          <a:prstGeom prst="rect">
            <a:avLst/>
          </a:prstGeom>
        </p:spPr>
        <p:txBody>
          <a:bodyPr/>
          <a:lstStyle/>
          <a:p>
            <a:endParaRPr lang="en-GB" dirty="0"/>
          </a:p>
        </p:txBody>
      </p:sp>
      <p:sp>
        <p:nvSpPr>
          <p:cNvPr id="6" name="Slide Number Placeholder 5"/>
          <p:cNvSpPr>
            <a:spLocks noGrp="1"/>
          </p:cNvSpPr>
          <p:nvPr>
            <p:ph type="sldNum" sz="quarter" idx="12"/>
          </p:nvPr>
        </p:nvSpPr>
        <p:spPr>
          <a:xfrm>
            <a:off x="4914900" y="8475136"/>
            <a:ext cx="1600200" cy="486833"/>
          </a:xfrm>
          <a:prstGeom prst="rect">
            <a:avLst/>
          </a:prstGeom>
        </p:spPr>
        <p:txBody>
          <a:bodyPr/>
          <a:lstStyle/>
          <a:p>
            <a:fld id="{02BC8ED2-898E-4AE1-A6AE-F8CAB05C0E88}" type="slidenum">
              <a:rPr lang="en-GB" smtClean="0"/>
              <a:t>‹#›</a:t>
            </a:fld>
            <a:endParaRPr lang="en-GB" dirty="0"/>
          </a:p>
        </p:txBody>
      </p:sp>
    </p:spTree>
    <p:extLst>
      <p:ext uri="{BB962C8B-B14F-4D97-AF65-F5344CB8AC3E}">
        <p14:creationId xmlns:p14="http://schemas.microsoft.com/office/powerpoint/2010/main" val="6028785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11B76BA-B398-42BB-B918-7529FA71FFD9}" type="datetimeFigureOut">
              <a:rPr lang="en-GB" smtClean="0"/>
              <a:t>25/01/2018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493BC6D-720C-4E8D-96F6-AAFC92B188D6}" type="slidenum">
              <a:rPr lang="en-GB" smtClean="0"/>
              <a:t>‹#›</a:t>
            </a:fld>
            <a:endParaRPr lang="en-GB" dirty="0"/>
          </a:p>
        </p:txBody>
      </p:sp>
    </p:spTree>
    <p:extLst>
      <p:ext uri="{BB962C8B-B14F-4D97-AF65-F5344CB8AC3E}">
        <p14:creationId xmlns:p14="http://schemas.microsoft.com/office/powerpoint/2010/main" val="233465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11B76BA-B398-42BB-B918-7529FA71FFD9}" type="datetimeFigureOut">
              <a:rPr lang="en-GB" smtClean="0"/>
              <a:t>25/01/2018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493BC6D-720C-4E8D-96F6-AAFC92B188D6}" type="slidenum">
              <a:rPr lang="en-GB" smtClean="0"/>
              <a:t>‹#›</a:t>
            </a:fld>
            <a:endParaRPr lang="en-GB" dirty="0"/>
          </a:p>
        </p:txBody>
      </p:sp>
    </p:spTree>
    <p:extLst>
      <p:ext uri="{BB962C8B-B14F-4D97-AF65-F5344CB8AC3E}">
        <p14:creationId xmlns:p14="http://schemas.microsoft.com/office/powerpoint/2010/main" val="32111568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20"/>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1B76BA-B398-42BB-B918-7529FA71FFD9}" type="datetimeFigureOut">
              <a:rPr lang="en-GB" smtClean="0"/>
              <a:t>25/01/2018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493BC6D-720C-4E8D-96F6-AAFC92B188D6}" type="slidenum">
              <a:rPr lang="en-GB" smtClean="0"/>
              <a:t>‹#›</a:t>
            </a:fld>
            <a:endParaRPr lang="en-GB" dirty="0"/>
          </a:p>
        </p:txBody>
      </p:sp>
    </p:spTree>
    <p:extLst>
      <p:ext uri="{BB962C8B-B14F-4D97-AF65-F5344CB8AC3E}">
        <p14:creationId xmlns:p14="http://schemas.microsoft.com/office/powerpoint/2010/main" val="12663005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4290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48615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11B76BA-B398-42BB-B918-7529FA71FFD9}" type="datetimeFigureOut">
              <a:rPr lang="en-GB" smtClean="0"/>
              <a:t>25/01/2018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493BC6D-720C-4E8D-96F6-AAFC92B188D6}" type="slidenum">
              <a:rPr lang="en-GB" smtClean="0"/>
              <a:t>‹#›</a:t>
            </a:fld>
            <a:endParaRPr lang="en-GB" dirty="0"/>
          </a:p>
        </p:txBody>
      </p:sp>
    </p:spTree>
    <p:extLst>
      <p:ext uri="{BB962C8B-B14F-4D97-AF65-F5344CB8AC3E}">
        <p14:creationId xmlns:p14="http://schemas.microsoft.com/office/powerpoint/2010/main" val="4336462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11B76BA-B398-42BB-B918-7529FA71FFD9}" type="datetimeFigureOut">
              <a:rPr lang="en-GB" smtClean="0"/>
              <a:t>25/01/2018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1493BC6D-720C-4E8D-96F6-AAFC92B188D6}" type="slidenum">
              <a:rPr lang="en-GB" smtClean="0"/>
              <a:t>‹#›</a:t>
            </a:fld>
            <a:endParaRPr lang="en-GB" dirty="0"/>
          </a:p>
        </p:txBody>
      </p:sp>
    </p:spTree>
    <p:extLst>
      <p:ext uri="{BB962C8B-B14F-4D97-AF65-F5344CB8AC3E}">
        <p14:creationId xmlns:p14="http://schemas.microsoft.com/office/powerpoint/2010/main" val="35794325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11B76BA-B398-42BB-B918-7529FA71FFD9}" type="datetimeFigureOut">
              <a:rPr lang="en-GB" smtClean="0"/>
              <a:t>25/01/2018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1493BC6D-720C-4E8D-96F6-AAFC92B188D6}" type="slidenum">
              <a:rPr lang="en-GB" smtClean="0"/>
              <a:t>‹#›</a:t>
            </a:fld>
            <a:endParaRPr lang="en-GB" dirty="0"/>
          </a:p>
        </p:txBody>
      </p:sp>
    </p:spTree>
    <p:extLst>
      <p:ext uri="{BB962C8B-B14F-4D97-AF65-F5344CB8AC3E}">
        <p14:creationId xmlns:p14="http://schemas.microsoft.com/office/powerpoint/2010/main" val="23841986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1B76BA-B398-42BB-B918-7529FA71FFD9}" type="datetimeFigureOut">
              <a:rPr lang="en-GB" smtClean="0"/>
              <a:t>25/01/2018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1493BC6D-720C-4E8D-96F6-AAFC92B188D6}" type="slidenum">
              <a:rPr lang="en-GB" smtClean="0"/>
              <a:t>‹#›</a:t>
            </a:fld>
            <a:endParaRPr lang="en-GB" dirty="0"/>
          </a:p>
        </p:txBody>
      </p:sp>
    </p:spTree>
    <p:extLst>
      <p:ext uri="{BB962C8B-B14F-4D97-AF65-F5344CB8AC3E}">
        <p14:creationId xmlns:p14="http://schemas.microsoft.com/office/powerpoint/2010/main" val="1783160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8"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1" y="1913469"/>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1B76BA-B398-42BB-B918-7529FA71FFD9}" type="datetimeFigureOut">
              <a:rPr lang="en-GB" smtClean="0"/>
              <a:t>25/01/2018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493BC6D-720C-4E8D-96F6-AAFC92B188D6}" type="slidenum">
              <a:rPr lang="en-GB" smtClean="0"/>
              <a:t>‹#›</a:t>
            </a:fld>
            <a:endParaRPr lang="en-GB" dirty="0"/>
          </a:p>
        </p:txBody>
      </p:sp>
    </p:spTree>
    <p:extLst>
      <p:ext uri="{BB962C8B-B14F-4D97-AF65-F5344CB8AC3E}">
        <p14:creationId xmlns:p14="http://schemas.microsoft.com/office/powerpoint/2010/main" val="3654424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342900" y="8475136"/>
            <a:ext cx="1600200" cy="486833"/>
          </a:xfrm>
          <a:prstGeom prst="rect">
            <a:avLst/>
          </a:prstGeom>
        </p:spPr>
        <p:txBody>
          <a:bodyPr/>
          <a:lstStyle/>
          <a:p>
            <a:fld id="{95E0AFFB-E632-498A-A732-73BC5C2865F9}" type="datetimeFigureOut">
              <a:rPr lang="en-GB" smtClean="0"/>
              <a:t>25/01/2018</a:t>
            </a:fld>
            <a:endParaRPr lang="en-GB" dirty="0"/>
          </a:p>
        </p:txBody>
      </p:sp>
      <p:sp>
        <p:nvSpPr>
          <p:cNvPr id="5" name="Footer Placeholder 4"/>
          <p:cNvSpPr>
            <a:spLocks noGrp="1"/>
          </p:cNvSpPr>
          <p:nvPr>
            <p:ph type="ftr" sz="quarter" idx="11"/>
          </p:nvPr>
        </p:nvSpPr>
        <p:spPr>
          <a:xfrm>
            <a:off x="2343150" y="8475136"/>
            <a:ext cx="2171700" cy="486833"/>
          </a:xfrm>
          <a:prstGeom prst="rect">
            <a:avLst/>
          </a:prstGeom>
        </p:spPr>
        <p:txBody>
          <a:bodyPr/>
          <a:lstStyle/>
          <a:p>
            <a:endParaRPr lang="en-GB" dirty="0"/>
          </a:p>
        </p:txBody>
      </p:sp>
      <p:sp>
        <p:nvSpPr>
          <p:cNvPr id="6" name="Slide Number Placeholder 5"/>
          <p:cNvSpPr>
            <a:spLocks noGrp="1"/>
          </p:cNvSpPr>
          <p:nvPr>
            <p:ph type="sldNum" sz="quarter" idx="12"/>
          </p:nvPr>
        </p:nvSpPr>
        <p:spPr>
          <a:xfrm>
            <a:off x="4914900" y="8475136"/>
            <a:ext cx="1600200" cy="486833"/>
          </a:xfrm>
          <a:prstGeom prst="rect">
            <a:avLst/>
          </a:prstGeom>
        </p:spPr>
        <p:txBody>
          <a:bodyPr/>
          <a:lstStyle/>
          <a:p>
            <a:fld id="{02BC8ED2-898E-4AE1-A6AE-F8CAB05C0E88}" type="slidenum">
              <a:rPr lang="en-GB" smtClean="0"/>
              <a:t>‹#›</a:t>
            </a:fld>
            <a:endParaRPr lang="en-GB" dirty="0"/>
          </a:p>
        </p:txBody>
      </p:sp>
      <p:sp>
        <p:nvSpPr>
          <p:cNvPr id="7" name="Content Placeholder 2"/>
          <p:cNvSpPr>
            <a:spLocks noGrp="1"/>
          </p:cNvSpPr>
          <p:nvPr>
            <p:ph idx="1"/>
          </p:nvPr>
        </p:nvSpPr>
        <p:spPr>
          <a:xfrm>
            <a:off x="350658" y="1403650"/>
            <a:ext cx="6164442" cy="6764569"/>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600">
                <a:latin typeface="Arial" panose="020B0604020202020204" pitchFamily="34" charset="0"/>
                <a:cs typeface="Arial" panose="020B0604020202020204" pitchFamily="34" charset="0"/>
              </a:defRPr>
            </a:lvl2pPr>
            <a:lvl3pPr marL="914400" indent="0">
              <a:buNone/>
              <a:defRPr sz="1600">
                <a:latin typeface="Arial" panose="020B0604020202020204" pitchFamily="34" charset="0"/>
                <a:cs typeface="Arial" panose="020B0604020202020204" pitchFamily="34" charset="0"/>
              </a:defRPr>
            </a:lvl3pPr>
            <a:lvl4pPr marL="1371600" indent="0">
              <a:buNone/>
              <a:defRPr sz="1600">
                <a:latin typeface="Arial" panose="020B0604020202020204" pitchFamily="34" charset="0"/>
                <a:cs typeface="Arial" panose="020B0604020202020204" pitchFamily="34" charset="0"/>
              </a:defRPr>
            </a:lvl4pPr>
            <a:lvl5pPr marL="1828800" indent="0">
              <a:buNone/>
              <a:defRPr sz="1600">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2712871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1B76BA-B398-42BB-B918-7529FA71FFD9}" type="datetimeFigureOut">
              <a:rPr lang="en-GB" smtClean="0"/>
              <a:t>25/01/2018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493BC6D-720C-4E8D-96F6-AAFC92B188D6}" type="slidenum">
              <a:rPr lang="en-GB" smtClean="0"/>
              <a:t>‹#›</a:t>
            </a:fld>
            <a:endParaRPr lang="en-GB" dirty="0"/>
          </a:p>
        </p:txBody>
      </p:sp>
    </p:spTree>
    <p:extLst>
      <p:ext uri="{BB962C8B-B14F-4D97-AF65-F5344CB8AC3E}">
        <p14:creationId xmlns:p14="http://schemas.microsoft.com/office/powerpoint/2010/main" val="40715361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11B76BA-B398-42BB-B918-7529FA71FFD9}" type="datetimeFigureOut">
              <a:rPr lang="en-GB" smtClean="0"/>
              <a:t>25/01/2018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493BC6D-720C-4E8D-96F6-AAFC92B188D6}" type="slidenum">
              <a:rPr lang="en-GB" smtClean="0"/>
              <a:t>‹#›</a:t>
            </a:fld>
            <a:endParaRPr lang="en-GB" dirty="0"/>
          </a:p>
        </p:txBody>
      </p:sp>
    </p:spTree>
    <p:extLst>
      <p:ext uri="{BB962C8B-B14F-4D97-AF65-F5344CB8AC3E}">
        <p14:creationId xmlns:p14="http://schemas.microsoft.com/office/powerpoint/2010/main" val="31338742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6"/>
            <a:ext cx="1543050" cy="780203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42900" y="366186"/>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11B76BA-B398-42BB-B918-7529FA71FFD9}" type="datetimeFigureOut">
              <a:rPr lang="en-GB" smtClean="0"/>
              <a:t>25/01/2018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493BC6D-720C-4E8D-96F6-AAFC92B188D6}" type="slidenum">
              <a:rPr lang="en-GB" smtClean="0"/>
              <a:t>‹#›</a:t>
            </a:fld>
            <a:endParaRPr lang="en-GB" dirty="0"/>
          </a:p>
        </p:txBody>
      </p:sp>
    </p:spTree>
    <p:extLst>
      <p:ext uri="{BB962C8B-B14F-4D97-AF65-F5344CB8AC3E}">
        <p14:creationId xmlns:p14="http://schemas.microsoft.com/office/powerpoint/2010/main" val="23077569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FD0031E-4D0F-42E1-9D3B-4874B0AF957E}" type="datetimeFigureOut">
              <a:rPr lang="en-GB" smtClean="0"/>
              <a:t>25/01/2018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D71D906-4F02-4B22-AA38-F97B8C65D538}" type="slidenum">
              <a:rPr lang="en-GB" smtClean="0"/>
              <a:t>‹#›</a:t>
            </a:fld>
            <a:endParaRPr lang="en-GB" dirty="0"/>
          </a:p>
        </p:txBody>
      </p:sp>
    </p:spTree>
    <p:extLst>
      <p:ext uri="{BB962C8B-B14F-4D97-AF65-F5344CB8AC3E}">
        <p14:creationId xmlns:p14="http://schemas.microsoft.com/office/powerpoint/2010/main" val="17328452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FD0031E-4D0F-42E1-9D3B-4874B0AF957E}" type="datetimeFigureOut">
              <a:rPr lang="en-GB" smtClean="0"/>
              <a:t>25/01/2018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D71D906-4F02-4B22-AA38-F97B8C65D538}" type="slidenum">
              <a:rPr lang="en-GB" smtClean="0"/>
              <a:t>‹#›</a:t>
            </a:fld>
            <a:endParaRPr lang="en-GB" dirty="0"/>
          </a:p>
        </p:txBody>
      </p:sp>
    </p:spTree>
    <p:extLst>
      <p:ext uri="{BB962C8B-B14F-4D97-AF65-F5344CB8AC3E}">
        <p14:creationId xmlns:p14="http://schemas.microsoft.com/office/powerpoint/2010/main" val="426958082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20"/>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D0031E-4D0F-42E1-9D3B-4874B0AF957E}" type="datetimeFigureOut">
              <a:rPr lang="en-GB" smtClean="0"/>
              <a:t>25/01/2018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D71D906-4F02-4B22-AA38-F97B8C65D538}" type="slidenum">
              <a:rPr lang="en-GB" smtClean="0"/>
              <a:t>‹#›</a:t>
            </a:fld>
            <a:endParaRPr lang="en-GB" dirty="0"/>
          </a:p>
        </p:txBody>
      </p:sp>
    </p:spTree>
    <p:extLst>
      <p:ext uri="{BB962C8B-B14F-4D97-AF65-F5344CB8AC3E}">
        <p14:creationId xmlns:p14="http://schemas.microsoft.com/office/powerpoint/2010/main" val="41384996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4290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48615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FD0031E-4D0F-42E1-9D3B-4874B0AF957E}" type="datetimeFigureOut">
              <a:rPr lang="en-GB" smtClean="0"/>
              <a:t>25/01/2018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D71D906-4F02-4B22-AA38-F97B8C65D538}" type="slidenum">
              <a:rPr lang="en-GB" smtClean="0"/>
              <a:t>‹#›</a:t>
            </a:fld>
            <a:endParaRPr lang="en-GB" dirty="0"/>
          </a:p>
        </p:txBody>
      </p:sp>
    </p:spTree>
    <p:extLst>
      <p:ext uri="{BB962C8B-B14F-4D97-AF65-F5344CB8AC3E}">
        <p14:creationId xmlns:p14="http://schemas.microsoft.com/office/powerpoint/2010/main" val="6170618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FD0031E-4D0F-42E1-9D3B-4874B0AF957E}" type="datetimeFigureOut">
              <a:rPr lang="en-GB" smtClean="0"/>
              <a:t>25/01/2018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2D71D906-4F02-4B22-AA38-F97B8C65D538}" type="slidenum">
              <a:rPr lang="en-GB" smtClean="0"/>
              <a:t>‹#›</a:t>
            </a:fld>
            <a:endParaRPr lang="en-GB" dirty="0"/>
          </a:p>
        </p:txBody>
      </p:sp>
    </p:spTree>
    <p:extLst>
      <p:ext uri="{BB962C8B-B14F-4D97-AF65-F5344CB8AC3E}">
        <p14:creationId xmlns:p14="http://schemas.microsoft.com/office/powerpoint/2010/main" val="137376991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FD0031E-4D0F-42E1-9D3B-4874B0AF957E}" type="datetimeFigureOut">
              <a:rPr lang="en-GB" smtClean="0"/>
              <a:t>25/01/2018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2D71D906-4F02-4B22-AA38-F97B8C65D538}" type="slidenum">
              <a:rPr lang="en-GB" smtClean="0"/>
              <a:t>‹#›</a:t>
            </a:fld>
            <a:endParaRPr lang="en-GB" dirty="0"/>
          </a:p>
        </p:txBody>
      </p:sp>
    </p:spTree>
    <p:extLst>
      <p:ext uri="{BB962C8B-B14F-4D97-AF65-F5344CB8AC3E}">
        <p14:creationId xmlns:p14="http://schemas.microsoft.com/office/powerpoint/2010/main" val="20389017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D0031E-4D0F-42E1-9D3B-4874B0AF957E}" type="datetimeFigureOut">
              <a:rPr lang="en-GB" smtClean="0"/>
              <a:t>25/01/2018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D71D906-4F02-4B22-AA38-F97B8C65D538}" type="slidenum">
              <a:rPr lang="en-GB" smtClean="0"/>
              <a:t>‹#›</a:t>
            </a:fld>
            <a:endParaRPr lang="en-GB" dirty="0"/>
          </a:p>
        </p:txBody>
      </p:sp>
    </p:spTree>
    <p:extLst>
      <p:ext uri="{BB962C8B-B14F-4D97-AF65-F5344CB8AC3E}">
        <p14:creationId xmlns:p14="http://schemas.microsoft.com/office/powerpoint/2010/main" val="766795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20"/>
            <a:ext cx="5829300" cy="2000249"/>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342900" y="8475136"/>
            <a:ext cx="1600200" cy="486833"/>
          </a:xfrm>
          <a:prstGeom prst="rect">
            <a:avLst/>
          </a:prstGeom>
        </p:spPr>
        <p:txBody>
          <a:bodyPr/>
          <a:lstStyle/>
          <a:p>
            <a:fld id="{95E0AFFB-E632-498A-A732-73BC5C2865F9}" type="datetimeFigureOut">
              <a:rPr lang="en-GB" smtClean="0"/>
              <a:t>25/01/2018</a:t>
            </a:fld>
            <a:endParaRPr lang="en-GB" dirty="0"/>
          </a:p>
        </p:txBody>
      </p:sp>
      <p:sp>
        <p:nvSpPr>
          <p:cNvPr id="5" name="Footer Placeholder 4"/>
          <p:cNvSpPr>
            <a:spLocks noGrp="1"/>
          </p:cNvSpPr>
          <p:nvPr>
            <p:ph type="ftr" sz="quarter" idx="11"/>
          </p:nvPr>
        </p:nvSpPr>
        <p:spPr>
          <a:xfrm>
            <a:off x="2343150" y="8475136"/>
            <a:ext cx="2171700" cy="486833"/>
          </a:xfrm>
          <a:prstGeom prst="rect">
            <a:avLst/>
          </a:prstGeom>
        </p:spPr>
        <p:txBody>
          <a:bodyPr/>
          <a:lstStyle/>
          <a:p>
            <a:endParaRPr lang="en-GB" dirty="0"/>
          </a:p>
        </p:txBody>
      </p:sp>
      <p:sp>
        <p:nvSpPr>
          <p:cNvPr id="6" name="Slide Number Placeholder 5"/>
          <p:cNvSpPr>
            <a:spLocks noGrp="1"/>
          </p:cNvSpPr>
          <p:nvPr>
            <p:ph type="sldNum" sz="quarter" idx="12"/>
          </p:nvPr>
        </p:nvSpPr>
        <p:spPr>
          <a:xfrm>
            <a:off x="4914900" y="8475136"/>
            <a:ext cx="1600200" cy="486833"/>
          </a:xfrm>
          <a:prstGeom prst="rect">
            <a:avLst/>
          </a:prstGeom>
        </p:spPr>
        <p:txBody>
          <a:bodyPr/>
          <a:lstStyle/>
          <a:p>
            <a:fld id="{02BC8ED2-898E-4AE1-A6AE-F8CAB05C0E88}" type="slidenum">
              <a:rPr lang="en-GB" smtClean="0"/>
              <a:t>‹#›</a:t>
            </a:fld>
            <a:endParaRPr lang="en-GB" dirty="0"/>
          </a:p>
        </p:txBody>
      </p:sp>
    </p:spTree>
    <p:extLst>
      <p:ext uri="{BB962C8B-B14F-4D97-AF65-F5344CB8AC3E}">
        <p14:creationId xmlns:p14="http://schemas.microsoft.com/office/powerpoint/2010/main" val="39140876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8"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1" y="1913469"/>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D0031E-4D0F-42E1-9D3B-4874B0AF957E}" type="datetimeFigureOut">
              <a:rPr lang="en-GB" smtClean="0"/>
              <a:t>25/01/2018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D71D906-4F02-4B22-AA38-F97B8C65D538}" type="slidenum">
              <a:rPr lang="en-GB" smtClean="0"/>
              <a:t>‹#›</a:t>
            </a:fld>
            <a:endParaRPr lang="en-GB" dirty="0"/>
          </a:p>
        </p:txBody>
      </p:sp>
    </p:spTree>
    <p:extLst>
      <p:ext uri="{BB962C8B-B14F-4D97-AF65-F5344CB8AC3E}">
        <p14:creationId xmlns:p14="http://schemas.microsoft.com/office/powerpoint/2010/main" val="34863019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D0031E-4D0F-42E1-9D3B-4874B0AF957E}" type="datetimeFigureOut">
              <a:rPr lang="en-GB" smtClean="0"/>
              <a:t>25/01/2018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D71D906-4F02-4B22-AA38-F97B8C65D538}" type="slidenum">
              <a:rPr lang="en-GB" smtClean="0"/>
              <a:t>‹#›</a:t>
            </a:fld>
            <a:endParaRPr lang="en-GB" dirty="0"/>
          </a:p>
        </p:txBody>
      </p:sp>
    </p:spTree>
    <p:extLst>
      <p:ext uri="{BB962C8B-B14F-4D97-AF65-F5344CB8AC3E}">
        <p14:creationId xmlns:p14="http://schemas.microsoft.com/office/powerpoint/2010/main" val="37613899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FD0031E-4D0F-42E1-9D3B-4874B0AF957E}" type="datetimeFigureOut">
              <a:rPr lang="en-GB" smtClean="0"/>
              <a:t>25/01/2018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D71D906-4F02-4B22-AA38-F97B8C65D538}" type="slidenum">
              <a:rPr lang="en-GB" smtClean="0"/>
              <a:t>‹#›</a:t>
            </a:fld>
            <a:endParaRPr lang="en-GB" dirty="0"/>
          </a:p>
        </p:txBody>
      </p:sp>
    </p:spTree>
    <p:extLst>
      <p:ext uri="{BB962C8B-B14F-4D97-AF65-F5344CB8AC3E}">
        <p14:creationId xmlns:p14="http://schemas.microsoft.com/office/powerpoint/2010/main" val="14258939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6"/>
            <a:ext cx="1543050" cy="780203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42900" y="366186"/>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FD0031E-4D0F-42E1-9D3B-4874B0AF957E}" type="datetimeFigureOut">
              <a:rPr lang="en-GB" smtClean="0"/>
              <a:t>25/01/2018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D71D906-4F02-4B22-AA38-F97B8C65D538}" type="slidenum">
              <a:rPr lang="en-GB" smtClean="0"/>
              <a:t>‹#›</a:t>
            </a:fld>
            <a:endParaRPr lang="en-GB" dirty="0"/>
          </a:p>
        </p:txBody>
      </p:sp>
    </p:spTree>
    <p:extLst>
      <p:ext uri="{BB962C8B-B14F-4D97-AF65-F5344CB8AC3E}">
        <p14:creationId xmlns:p14="http://schemas.microsoft.com/office/powerpoint/2010/main" val="2060910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342900" y="2133602"/>
            <a:ext cx="3028950" cy="6034617"/>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486150" y="2133602"/>
            <a:ext cx="3028950" cy="6034617"/>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342900" y="8475136"/>
            <a:ext cx="1600200" cy="486833"/>
          </a:xfrm>
          <a:prstGeom prst="rect">
            <a:avLst/>
          </a:prstGeom>
        </p:spPr>
        <p:txBody>
          <a:bodyPr/>
          <a:lstStyle/>
          <a:p>
            <a:fld id="{95E0AFFB-E632-498A-A732-73BC5C2865F9}" type="datetimeFigureOut">
              <a:rPr lang="en-GB" smtClean="0"/>
              <a:t>25/01/2018</a:t>
            </a:fld>
            <a:endParaRPr lang="en-GB" dirty="0"/>
          </a:p>
        </p:txBody>
      </p:sp>
      <p:sp>
        <p:nvSpPr>
          <p:cNvPr id="6" name="Footer Placeholder 5"/>
          <p:cNvSpPr>
            <a:spLocks noGrp="1"/>
          </p:cNvSpPr>
          <p:nvPr>
            <p:ph type="ftr" sz="quarter" idx="11"/>
          </p:nvPr>
        </p:nvSpPr>
        <p:spPr>
          <a:xfrm>
            <a:off x="2343150" y="8475136"/>
            <a:ext cx="2171700" cy="486833"/>
          </a:xfrm>
          <a:prstGeom prst="rect">
            <a:avLst/>
          </a:prstGeom>
        </p:spPr>
        <p:txBody>
          <a:bodyPr/>
          <a:lstStyle/>
          <a:p>
            <a:endParaRPr lang="en-GB" dirty="0"/>
          </a:p>
        </p:txBody>
      </p:sp>
      <p:sp>
        <p:nvSpPr>
          <p:cNvPr id="7" name="Slide Number Placeholder 6"/>
          <p:cNvSpPr>
            <a:spLocks noGrp="1"/>
          </p:cNvSpPr>
          <p:nvPr>
            <p:ph type="sldNum" sz="quarter" idx="12"/>
          </p:nvPr>
        </p:nvSpPr>
        <p:spPr>
          <a:xfrm>
            <a:off x="4914900" y="8475136"/>
            <a:ext cx="1600200" cy="486833"/>
          </a:xfrm>
          <a:prstGeom prst="rect">
            <a:avLst/>
          </a:prstGeom>
        </p:spPr>
        <p:txBody>
          <a:bodyPr/>
          <a:lstStyle/>
          <a:p>
            <a:fld id="{02BC8ED2-898E-4AE1-A6AE-F8CAB05C0E88}" type="slidenum">
              <a:rPr lang="en-GB" smtClean="0"/>
              <a:t>‹#›</a:t>
            </a:fld>
            <a:endParaRPr lang="en-GB" dirty="0"/>
          </a:p>
        </p:txBody>
      </p:sp>
    </p:spTree>
    <p:extLst>
      <p:ext uri="{BB962C8B-B14F-4D97-AF65-F5344CB8AC3E}">
        <p14:creationId xmlns:p14="http://schemas.microsoft.com/office/powerpoint/2010/main" val="202137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1" y="2046817"/>
            <a:ext cx="3030141" cy="85301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70" y="2046817"/>
            <a:ext cx="3031331" cy="85301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342900" y="8475136"/>
            <a:ext cx="1600200" cy="486833"/>
          </a:xfrm>
          <a:prstGeom prst="rect">
            <a:avLst/>
          </a:prstGeom>
        </p:spPr>
        <p:txBody>
          <a:bodyPr/>
          <a:lstStyle/>
          <a:p>
            <a:fld id="{95E0AFFB-E632-498A-A732-73BC5C2865F9}" type="datetimeFigureOut">
              <a:rPr lang="en-GB" smtClean="0"/>
              <a:t>25/01/2018</a:t>
            </a:fld>
            <a:endParaRPr lang="en-GB" dirty="0"/>
          </a:p>
        </p:txBody>
      </p:sp>
      <p:sp>
        <p:nvSpPr>
          <p:cNvPr id="8" name="Footer Placeholder 7"/>
          <p:cNvSpPr>
            <a:spLocks noGrp="1"/>
          </p:cNvSpPr>
          <p:nvPr>
            <p:ph type="ftr" sz="quarter" idx="11"/>
          </p:nvPr>
        </p:nvSpPr>
        <p:spPr>
          <a:xfrm>
            <a:off x="2343150" y="8475136"/>
            <a:ext cx="2171700" cy="486833"/>
          </a:xfrm>
          <a:prstGeom prst="rect">
            <a:avLst/>
          </a:prstGeom>
        </p:spPr>
        <p:txBody>
          <a:bodyPr/>
          <a:lstStyle/>
          <a:p>
            <a:endParaRPr lang="en-GB" dirty="0"/>
          </a:p>
        </p:txBody>
      </p:sp>
      <p:sp>
        <p:nvSpPr>
          <p:cNvPr id="9" name="Slide Number Placeholder 8"/>
          <p:cNvSpPr>
            <a:spLocks noGrp="1"/>
          </p:cNvSpPr>
          <p:nvPr>
            <p:ph type="sldNum" sz="quarter" idx="12"/>
          </p:nvPr>
        </p:nvSpPr>
        <p:spPr>
          <a:xfrm>
            <a:off x="4914900" y="8475136"/>
            <a:ext cx="1600200" cy="486833"/>
          </a:xfrm>
          <a:prstGeom prst="rect">
            <a:avLst/>
          </a:prstGeom>
        </p:spPr>
        <p:txBody>
          <a:bodyPr/>
          <a:lstStyle/>
          <a:p>
            <a:fld id="{02BC8ED2-898E-4AE1-A6AE-F8CAB05C0E88}" type="slidenum">
              <a:rPr lang="en-GB" smtClean="0"/>
              <a:t>‹#›</a:t>
            </a:fld>
            <a:endParaRPr lang="en-GB" dirty="0"/>
          </a:p>
        </p:txBody>
      </p:sp>
    </p:spTree>
    <p:extLst>
      <p:ext uri="{BB962C8B-B14F-4D97-AF65-F5344CB8AC3E}">
        <p14:creationId xmlns:p14="http://schemas.microsoft.com/office/powerpoint/2010/main" val="4218574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a:prstGeom prst="rect">
            <a:avLst/>
          </a:prstGeom>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342900" y="8475136"/>
            <a:ext cx="1600200" cy="486833"/>
          </a:xfrm>
          <a:prstGeom prst="rect">
            <a:avLst/>
          </a:prstGeom>
        </p:spPr>
        <p:txBody>
          <a:bodyPr/>
          <a:lstStyle/>
          <a:p>
            <a:fld id="{95E0AFFB-E632-498A-A732-73BC5C2865F9}" type="datetimeFigureOut">
              <a:rPr lang="en-GB" smtClean="0"/>
              <a:t>25/01/2018</a:t>
            </a:fld>
            <a:endParaRPr lang="en-GB" dirty="0"/>
          </a:p>
        </p:txBody>
      </p:sp>
      <p:sp>
        <p:nvSpPr>
          <p:cNvPr id="4" name="Footer Placeholder 3"/>
          <p:cNvSpPr>
            <a:spLocks noGrp="1"/>
          </p:cNvSpPr>
          <p:nvPr>
            <p:ph type="ftr" sz="quarter" idx="11"/>
          </p:nvPr>
        </p:nvSpPr>
        <p:spPr>
          <a:xfrm>
            <a:off x="2343150" y="8475136"/>
            <a:ext cx="2171700" cy="486833"/>
          </a:xfrm>
          <a:prstGeom prst="rect">
            <a:avLst/>
          </a:prstGeom>
        </p:spPr>
        <p:txBody>
          <a:bodyPr/>
          <a:lstStyle/>
          <a:p>
            <a:endParaRPr lang="en-GB" dirty="0"/>
          </a:p>
        </p:txBody>
      </p:sp>
      <p:sp>
        <p:nvSpPr>
          <p:cNvPr id="5" name="Slide Number Placeholder 4"/>
          <p:cNvSpPr>
            <a:spLocks noGrp="1"/>
          </p:cNvSpPr>
          <p:nvPr>
            <p:ph type="sldNum" sz="quarter" idx="12"/>
          </p:nvPr>
        </p:nvSpPr>
        <p:spPr>
          <a:xfrm>
            <a:off x="4914900" y="8475136"/>
            <a:ext cx="1600200" cy="486833"/>
          </a:xfrm>
          <a:prstGeom prst="rect">
            <a:avLst/>
          </a:prstGeom>
        </p:spPr>
        <p:txBody>
          <a:bodyPr/>
          <a:lstStyle/>
          <a:p>
            <a:fld id="{02BC8ED2-898E-4AE1-A6AE-F8CAB05C0E88}" type="slidenum">
              <a:rPr lang="en-GB" smtClean="0"/>
              <a:t>‹#›</a:t>
            </a:fld>
            <a:endParaRPr lang="en-GB" dirty="0"/>
          </a:p>
        </p:txBody>
      </p:sp>
    </p:spTree>
    <p:extLst>
      <p:ext uri="{BB962C8B-B14F-4D97-AF65-F5344CB8AC3E}">
        <p14:creationId xmlns:p14="http://schemas.microsoft.com/office/powerpoint/2010/main" val="3442155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42900" y="8475136"/>
            <a:ext cx="1600200" cy="486833"/>
          </a:xfrm>
          <a:prstGeom prst="rect">
            <a:avLst/>
          </a:prstGeom>
        </p:spPr>
        <p:txBody>
          <a:bodyPr/>
          <a:lstStyle/>
          <a:p>
            <a:fld id="{95E0AFFB-E632-498A-A732-73BC5C2865F9}" type="datetimeFigureOut">
              <a:rPr lang="en-GB" smtClean="0"/>
              <a:t>25/01/2018</a:t>
            </a:fld>
            <a:endParaRPr lang="en-GB" dirty="0"/>
          </a:p>
        </p:txBody>
      </p:sp>
      <p:sp>
        <p:nvSpPr>
          <p:cNvPr id="3" name="Footer Placeholder 2"/>
          <p:cNvSpPr>
            <a:spLocks noGrp="1"/>
          </p:cNvSpPr>
          <p:nvPr>
            <p:ph type="ftr" sz="quarter" idx="11"/>
          </p:nvPr>
        </p:nvSpPr>
        <p:spPr>
          <a:xfrm>
            <a:off x="2343150" y="8475136"/>
            <a:ext cx="2171700" cy="486833"/>
          </a:xfrm>
          <a:prstGeom prst="rect">
            <a:avLst/>
          </a:prstGeom>
        </p:spPr>
        <p:txBody>
          <a:bodyPr/>
          <a:lstStyle/>
          <a:p>
            <a:endParaRPr lang="en-GB" dirty="0"/>
          </a:p>
        </p:txBody>
      </p:sp>
      <p:sp>
        <p:nvSpPr>
          <p:cNvPr id="4" name="Slide Number Placeholder 3"/>
          <p:cNvSpPr>
            <a:spLocks noGrp="1"/>
          </p:cNvSpPr>
          <p:nvPr>
            <p:ph type="sldNum" sz="quarter" idx="12"/>
          </p:nvPr>
        </p:nvSpPr>
        <p:spPr>
          <a:xfrm>
            <a:off x="4914900" y="8475136"/>
            <a:ext cx="1600200" cy="486833"/>
          </a:xfrm>
          <a:prstGeom prst="rect">
            <a:avLst/>
          </a:prstGeom>
        </p:spPr>
        <p:txBody>
          <a:bodyPr/>
          <a:lstStyle/>
          <a:p>
            <a:fld id="{02BC8ED2-898E-4AE1-A6AE-F8CAB05C0E88}" type="slidenum">
              <a:rPr lang="en-GB" smtClean="0"/>
              <a:t>‹#›</a:t>
            </a:fld>
            <a:endParaRPr lang="en-GB" dirty="0"/>
          </a:p>
        </p:txBody>
      </p:sp>
    </p:spTree>
    <p:extLst>
      <p:ext uri="{BB962C8B-B14F-4D97-AF65-F5344CB8AC3E}">
        <p14:creationId xmlns:p14="http://schemas.microsoft.com/office/powerpoint/2010/main" val="2182426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8" y="364069"/>
            <a:ext cx="3833813" cy="7804151"/>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1" y="1913469"/>
            <a:ext cx="2256235" cy="6254751"/>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2900" y="8475136"/>
            <a:ext cx="1600200" cy="486833"/>
          </a:xfrm>
          <a:prstGeom prst="rect">
            <a:avLst/>
          </a:prstGeom>
        </p:spPr>
        <p:txBody>
          <a:bodyPr/>
          <a:lstStyle/>
          <a:p>
            <a:fld id="{95E0AFFB-E632-498A-A732-73BC5C2865F9}" type="datetimeFigureOut">
              <a:rPr lang="en-GB" smtClean="0"/>
              <a:t>25/01/2018</a:t>
            </a:fld>
            <a:endParaRPr lang="en-GB" dirty="0"/>
          </a:p>
        </p:txBody>
      </p:sp>
      <p:sp>
        <p:nvSpPr>
          <p:cNvPr id="6" name="Footer Placeholder 5"/>
          <p:cNvSpPr>
            <a:spLocks noGrp="1"/>
          </p:cNvSpPr>
          <p:nvPr>
            <p:ph type="ftr" sz="quarter" idx="11"/>
          </p:nvPr>
        </p:nvSpPr>
        <p:spPr>
          <a:xfrm>
            <a:off x="2343150" y="8475136"/>
            <a:ext cx="2171700" cy="486833"/>
          </a:xfrm>
          <a:prstGeom prst="rect">
            <a:avLst/>
          </a:prstGeom>
        </p:spPr>
        <p:txBody>
          <a:bodyPr/>
          <a:lstStyle/>
          <a:p>
            <a:endParaRPr lang="en-GB" dirty="0"/>
          </a:p>
        </p:txBody>
      </p:sp>
      <p:sp>
        <p:nvSpPr>
          <p:cNvPr id="7" name="Slide Number Placeholder 6"/>
          <p:cNvSpPr>
            <a:spLocks noGrp="1"/>
          </p:cNvSpPr>
          <p:nvPr>
            <p:ph type="sldNum" sz="quarter" idx="12"/>
          </p:nvPr>
        </p:nvSpPr>
        <p:spPr>
          <a:xfrm>
            <a:off x="4914900" y="8475136"/>
            <a:ext cx="1600200" cy="486833"/>
          </a:xfrm>
          <a:prstGeom prst="rect">
            <a:avLst/>
          </a:prstGeom>
        </p:spPr>
        <p:txBody>
          <a:bodyPr/>
          <a:lstStyle/>
          <a:p>
            <a:fld id="{02BC8ED2-898E-4AE1-A6AE-F8CAB05C0E88}" type="slidenum">
              <a:rPr lang="en-GB" smtClean="0"/>
              <a:t>‹#›</a:t>
            </a:fld>
            <a:endParaRPr lang="en-GB" dirty="0"/>
          </a:p>
        </p:txBody>
      </p:sp>
    </p:spTree>
    <p:extLst>
      <p:ext uri="{BB962C8B-B14F-4D97-AF65-F5344CB8AC3E}">
        <p14:creationId xmlns:p14="http://schemas.microsoft.com/office/powerpoint/2010/main" val="1694898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344216" y="7156452"/>
            <a:ext cx="4114800" cy="1073149"/>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2900" y="8475136"/>
            <a:ext cx="1600200" cy="486833"/>
          </a:xfrm>
          <a:prstGeom prst="rect">
            <a:avLst/>
          </a:prstGeom>
        </p:spPr>
        <p:txBody>
          <a:bodyPr/>
          <a:lstStyle/>
          <a:p>
            <a:fld id="{95E0AFFB-E632-498A-A732-73BC5C2865F9}" type="datetimeFigureOut">
              <a:rPr lang="en-GB" smtClean="0"/>
              <a:t>25/01/2018</a:t>
            </a:fld>
            <a:endParaRPr lang="en-GB" dirty="0"/>
          </a:p>
        </p:txBody>
      </p:sp>
      <p:sp>
        <p:nvSpPr>
          <p:cNvPr id="6" name="Footer Placeholder 5"/>
          <p:cNvSpPr>
            <a:spLocks noGrp="1"/>
          </p:cNvSpPr>
          <p:nvPr>
            <p:ph type="ftr" sz="quarter" idx="11"/>
          </p:nvPr>
        </p:nvSpPr>
        <p:spPr>
          <a:xfrm>
            <a:off x="2343150" y="8475136"/>
            <a:ext cx="2171700" cy="486833"/>
          </a:xfrm>
          <a:prstGeom prst="rect">
            <a:avLst/>
          </a:prstGeom>
        </p:spPr>
        <p:txBody>
          <a:bodyPr/>
          <a:lstStyle/>
          <a:p>
            <a:endParaRPr lang="en-GB" dirty="0"/>
          </a:p>
        </p:txBody>
      </p:sp>
      <p:sp>
        <p:nvSpPr>
          <p:cNvPr id="7" name="Slide Number Placeholder 6"/>
          <p:cNvSpPr>
            <a:spLocks noGrp="1"/>
          </p:cNvSpPr>
          <p:nvPr>
            <p:ph type="sldNum" sz="quarter" idx="12"/>
          </p:nvPr>
        </p:nvSpPr>
        <p:spPr>
          <a:xfrm>
            <a:off x="4914900" y="8475136"/>
            <a:ext cx="1600200" cy="486833"/>
          </a:xfrm>
          <a:prstGeom prst="rect">
            <a:avLst/>
          </a:prstGeom>
        </p:spPr>
        <p:txBody>
          <a:bodyPr/>
          <a:lstStyle/>
          <a:p>
            <a:fld id="{02BC8ED2-898E-4AE1-A6AE-F8CAB05C0E88}" type="slidenum">
              <a:rPr lang="en-GB" smtClean="0"/>
              <a:t>‹#›</a:t>
            </a:fld>
            <a:endParaRPr lang="en-GB" dirty="0"/>
          </a:p>
        </p:txBody>
      </p:sp>
    </p:spTree>
    <p:extLst>
      <p:ext uri="{BB962C8B-B14F-4D97-AF65-F5344CB8AC3E}">
        <p14:creationId xmlns:p14="http://schemas.microsoft.com/office/powerpoint/2010/main" val="3645906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8028384"/>
            <a:ext cx="6858000" cy="998733"/>
          </a:xfrm>
          <a:prstGeom prst="rect">
            <a:avLst/>
          </a:prstGeom>
        </p:spPr>
      </p:pic>
      <p:pic>
        <p:nvPicPr>
          <p:cNvPr id="3" name="Picture 2"/>
          <p:cNvPicPr>
            <a:picLocks noChangeAspect="1"/>
          </p:cNvPicPr>
          <p:nvPr userDrawn="1"/>
        </p:nvPicPr>
        <p:blipFill rotWithShape="1">
          <a:blip r:embed="rId14">
            <a:extLst>
              <a:ext uri="{28A0092B-C50C-407E-A947-70E740481C1C}">
                <a14:useLocalDpi xmlns:a14="http://schemas.microsoft.com/office/drawing/2010/main" val="0"/>
              </a:ext>
            </a:extLst>
          </a:blip>
          <a:srcRect t="15667" r="1764"/>
          <a:stretch/>
        </p:blipFill>
        <p:spPr>
          <a:xfrm>
            <a:off x="126000" y="137120"/>
            <a:ext cx="2510912" cy="934646"/>
          </a:xfrm>
          <a:prstGeom prst="rect">
            <a:avLst/>
          </a:prstGeom>
        </p:spPr>
      </p:pic>
      <p:pic>
        <p:nvPicPr>
          <p:cNvPr id="2" name="Picture 1"/>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2682000" y="137120"/>
            <a:ext cx="4176000" cy="852241"/>
          </a:xfrm>
          <a:prstGeom prst="rect">
            <a:avLst/>
          </a:prstGeom>
        </p:spPr>
      </p:pic>
    </p:spTree>
    <p:extLst>
      <p:ext uri="{BB962C8B-B14F-4D97-AF65-F5344CB8AC3E}">
        <p14:creationId xmlns:p14="http://schemas.microsoft.com/office/powerpoint/2010/main" val="4034798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2"/>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6"/>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A11B76BA-B398-42BB-B918-7529FA71FFD9}" type="datetimeFigureOut">
              <a:rPr lang="en-GB" smtClean="0"/>
              <a:t>25/01/2018</a:t>
            </a:fld>
            <a:endParaRPr lang="en-GB" dirty="0"/>
          </a:p>
        </p:txBody>
      </p:sp>
      <p:sp>
        <p:nvSpPr>
          <p:cNvPr id="5" name="Footer Placeholder 4"/>
          <p:cNvSpPr>
            <a:spLocks noGrp="1"/>
          </p:cNvSpPr>
          <p:nvPr>
            <p:ph type="ftr" sz="quarter" idx="3"/>
          </p:nvPr>
        </p:nvSpPr>
        <p:spPr>
          <a:xfrm>
            <a:off x="2343150" y="8475136"/>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914900" y="8475136"/>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1493BC6D-720C-4E8D-96F6-AAFC92B188D6}" type="slidenum">
              <a:rPr lang="en-GB" smtClean="0"/>
              <a:t>‹#›</a:t>
            </a:fld>
            <a:endParaRPr lang="en-GB" dirty="0"/>
          </a:p>
        </p:txBody>
      </p:sp>
    </p:spTree>
    <p:extLst>
      <p:ext uri="{BB962C8B-B14F-4D97-AF65-F5344CB8AC3E}">
        <p14:creationId xmlns:p14="http://schemas.microsoft.com/office/powerpoint/2010/main" val="22556746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2"/>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6"/>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4FD0031E-4D0F-42E1-9D3B-4874B0AF957E}" type="datetimeFigureOut">
              <a:rPr lang="en-GB" smtClean="0"/>
              <a:t>25/01/2018</a:t>
            </a:fld>
            <a:endParaRPr lang="en-GB" dirty="0"/>
          </a:p>
        </p:txBody>
      </p:sp>
      <p:sp>
        <p:nvSpPr>
          <p:cNvPr id="5" name="Footer Placeholder 4"/>
          <p:cNvSpPr>
            <a:spLocks noGrp="1"/>
          </p:cNvSpPr>
          <p:nvPr>
            <p:ph type="ftr" sz="quarter" idx="3"/>
          </p:nvPr>
        </p:nvSpPr>
        <p:spPr>
          <a:xfrm>
            <a:off x="2343150" y="8475136"/>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914900" y="8475136"/>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2D71D906-4F02-4B22-AA38-F97B8C65D538}" type="slidenum">
              <a:rPr lang="en-GB" smtClean="0"/>
              <a:t>‹#›</a:t>
            </a:fld>
            <a:endParaRPr lang="en-GB" dirty="0"/>
          </a:p>
        </p:txBody>
      </p:sp>
    </p:spTree>
    <p:extLst>
      <p:ext uri="{BB962C8B-B14F-4D97-AF65-F5344CB8AC3E}">
        <p14:creationId xmlns:p14="http://schemas.microsoft.com/office/powerpoint/2010/main" val="4179892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hart" Target="../charts/chart1.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4"/>
          <p:cNvSpPr txBox="1">
            <a:spLocks noChangeArrowheads="1"/>
          </p:cNvSpPr>
          <p:nvPr/>
        </p:nvSpPr>
        <p:spPr bwMode="auto">
          <a:xfrm>
            <a:off x="1160749" y="2427921"/>
            <a:ext cx="496847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GB" altLang="en-US" dirty="0">
              <a:latin typeface="Arial" charset="0"/>
            </a:endParaRPr>
          </a:p>
          <a:p>
            <a:endParaRPr lang="en-GB" altLang="en-US" dirty="0"/>
          </a:p>
        </p:txBody>
      </p:sp>
      <p:sp>
        <p:nvSpPr>
          <p:cNvPr id="3" name="Title 3"/>
          <p:cNvSpPr>
            <a:spLocks noGrp="1"/>
          </p:cNvSpPr>
          <p:nvPr>
            <p:ph type="title"/>
          </p:nvPr>
        </p:nvSpPr>
        <p:spPr>
          <a:xfrm>
            <a:off x="0" y="899592"/>
            <a:ext cx="6858000" cy="930837"/>
          </a:xfrm>
        </p:spPr>
        <p:txBody>
          <a:bodyPr>
            <a:normAutofit fontScale="90000"/>
          </a:bodyPr>
          <a:lstStyle/>
          <a:p>
            <a:pPr lvl="0">
              <a:spcBef>
                <a:spcPct val="20000"/>
              </a:spcBef>
            </a:pPr>
            <a:r>
              <a:rPr lang="en-GB" sz="2000" b="1" dirty="0" smtClean="0">
                <a:solidFill>
                  <a:prstClr val="black"/>
                </a:solidFill>
                <a:latin typeface="Calibri" charset="0"/>
                <a:ea typeface="Calibri" charset="0"/>
                <a:cs typeface="Calibri" charset="0"/>
              </a:rPr>
              <a:t>Smoking: We ask about it, but do we act on it? </a:t>
            </a:r>
            <a:br>
              <a:rPr lang="en-GB" sz="2000" b="1" dirty="0" smtClean="0">
                <a:solidFill>
                  <a:prstClr val="black"/>
                </a:solidFill>
                <a:latin typeface="Calibri" charset="0"/>
                <a:ea typeface="Calibri" charset="0"/>
                <a:cs typeface="Calibri" charset="0"/>
              </a:rPr>
            </a:br>
            <a:r>
              <a:rPr lang="en-GB" sz="2000" b="1" dirty="0" smtClean="0">
                <a:solidFill>
                  <a:prstClr val="black"/>
                </a:solidFill>
                <a:latin typeface="Calibri" charset="0"/>
                <a:ea typeface="Calibri" charset="0"/>
                <a:cs typeface="Calibri" charset="0"/>
              </a:rPr>
              <a:t>Measuring the impact of brief advice on smoking cessation.</a:t>
            </a:r>
            <a:r>
              <a:rPr lang="en-GB" sz="2000" dirty="0" smtClean="0">
                <a:solidFill>
                  <a:prstClr val="black"/>
                </a:solidFill>
                <a:latin typeface="Calibri" charset="0"/>
                <a:ea typeface="Calibri" charset="0"/>
                <a:cs typeface="Calibri" charset="0"/>
              </a:rPr>
              <a:t/>
            </a:r>
            <a:br>
              <a:rPr lang="en-GB" sz="2000" dirty="0" smtClean="0">
                <a:solidFill>
                  <a:prstClr val="black"/>
                </a:solidFill>
                <a:latin typeface="Calibri" charset="0"/>
                <a:ea typeface="Calibri" charset="0"/>
                <a:cs typeface="Calibri" charset="0"/>
              </a:rPr>
            </a:br>
            <a:r>
              <a:rPr lang="en-GB" sz="1200" dirty="0" smtClean="0">
                <a:solidFill>
                  <a:prstClr val="black"/>
                </a:solidFill>
                <a:latin typeface="Calibri" charset="0"/>
                <a:ea typeface="Calibri" charset="0"/>
                <a:cs typeface="Calibri" charset="0"/>
              </a:rPr>
              <a:t>Lorraine Ogbonmwan</a:t>
            </a:r>
            <a:r>
              <a:rPr lang="en-GB" sz="1200" b="0" i="1" dirty="0" smtClean="0">
                <a:solidFill>
                  <a:prstClr val="black"/>
                </a:solidFill>
                <a:latin typeface="Calibri" charset="0"/>
                <a:ea typeface="Calibri" charset="0"/>
                <a:cs typeface="Calibri" charset="0"/>
              </a:rPr>
              <a:t/>
            </a:r>
            <a:br>
              <a:rPr lang="en-GB" sz="1200" b="0" i="1" dirty="0" smtClean="0">
                <a:solidFill>
                  <a:prstClr val="black"/>
                </a:solidFill>
                <a:latin typeface="Calibri" charset="0"/>
                <a:ea typeface="Calibri" charset="0"/>
                <a:cs typeface="Calibri" charset="0"/>
              </a:rPr>
            </a:br>
            <a:r>
              <a:rPr lang="en-GB" sz="1200" b="0" i="1" dirty="0" smtClean="0">
                <a:solidFill>
                  <a:prstClr val="black"/>
                </a:solidFill>
                <a:latin typeface="Calibri" charset="0"/>
                <a:ea typeface="Calibri" charset="0"/>
                <a:cs typeface="Calibri" charset="0"/>
              </a:rPr>
              <a:t>Senior Physiotherapist, Fairfield General Hospital</a:t>
            </a:r>
            <a:br>
              <a:rPr lang="en-GB" sz="1200" b="0" i="1" dirty="0" smtClean="0">
                <a:solidFill>
                  <a:prstClr val="black"/>
                </a:solidFill>
                <a:latin typeface="Calibri" charset="0"/>
                <a:ea typeface="Calibri" charset="0"/>
                <a:cs typeface="Calibri" charset="0"/>
              </a:rPr>
            </a:br>
            <a:endParaRPr lang="en-GB" sz="1200" b="0" i="1" dirty="0">
              <a:latin typeface="Calibri" charset="0"/>
              <a:ea typeface="Calibri" charset="0"/>
              <a:cs typeface="Calibri" charset="0"/>
            </a:endParaRPr>
          </a:p>
        </p:txBody>
      </p:sp>
      <p:sp>
        <p:nvSpPr>
          <p:cNvPr id="4" name="Content Placeholder 5"/>
          <p:cNvSpPr>
            <a:spLocks noGrp="1"/>
          </p:cNvSpPr>
          <p:nvPr>
            <p:ph sz="half" idx="4294967295"/>
          </p:nvPr>
        </p:nvSpPr>
        <p:spPr>
          <a:xfrm>
            <a:off x="3535438" y="5993052"/>
            <a:ext cx="3230885" cy="256485"/>
          </a:xfrm>
          <a:prstGeom prst="rect">
            <a:avLst/>
          </a:prstGeom>
          <a:solidFill>
            <a:schemeClr val="tx2">
              <a:lumMod val="20000"/>
              <a:lumOff val="80000"/>
            </a:schemeClr>
          </a:solidFill>
        </p:spPr>
        <p:txBody>
          <a:bodyPr>
            <a:normAutofit/>
          </a:bodyPr>
          <a:lstStyle/>
          <a:p>
            <a:pPr marL="0" indent="0" algn="ctr">
              <a:buNone/>
            </a:pPr>
            <a:r>
              <a:rPr lang="en-GB" sz="1050" b="1" dirty="0" smtClean="0"/>
              <a:t>6. DISCUSSION</a:t>
            </a:r>
            <a:endParaRPr lang="en-GB" sz="1050" b="1" dirty="0"/>
          </a:p>
        </p:txBody>
      </p:sp>
      <p:sp>
        <p:nvSpPr>
          <p:cNvPr id="5" name="TextBox 4"/>
          <p:cNvSpPr txBox="1"/>
          <p:nvPr/>
        </p:nvSpPr>
        <p:spPr>
          <a:xfrm>
            <a:off x="316910" y="1849796"/>
            <a:ext cx="6304053" cy="1338828"/>
          </a:xfrm>
          <a:prstGeom prst="rect">
            <a:avLst/>
          </a:prstGeom>
          <a:noFill/>
        </p:spPr>
        <p:txBody>
          <a:bodyPr wrap="square" rtlCol="0">
            <a:spAutoFit/>
          </a:bodyPr>
          <a:lstStyle/>
          <a:p>
            <a:pPr algn="ctr"/>
            <a:endParaRPr lang="en-GB" b="1" u="sng" dirty="0" smtClean="0"/>
          </a:p>
          <a:p>
            <a:r>
              <a:rPr lang="en-GB" sz="900" dirty="0" smtClean="0"/>
              <a:t>The smoking prevalence of people in Bury is  19.1% compared with the England average of 15.5%. There is a high incidence of smoking in more socially deprived areas .The rate of smoking related deaths in Bury is 337 (per 100,000 population) worse than the average for England</a:t>
            </a:r>
            <a:r>
              <a:rPr lang="en-GB" sz="900" dirty="0"/>
              <a:t> </a:t>
            </a:r>
            <a:r>
              <a:rPr lang="en-GB" sz="900" dirty="0" smtClean="0"/>
              <a:t>at 284.</a:t>
            </a:r>
            <a:r>
              <a:rPr lang="en-GB" sz="900" dirty="0"/>
              <a:t> </a:t>
            </a:r>
            <a:r>
              <a:rPr lang="en-GB" sz="900" dirty="0" smtClean="0"/>
              <a:t>This represents approximately 332 deaths per year. Smoking costs the NHS approximately £2 billion per year for treating diseases caused by smoking. The Physiotherapy department at Fairfield General Hospital implements a ‘Making Every Contact Count’ (MECC) approach into its service pathway. The Public Health England logic models have been adopted to measure impact of engaging in healthy conversations.</a:t>
            </a:r>
            <a:r>
              <a:rPr lang="en-GB" sz="900" dirty="0"/>
              <a:t> </a:t>
            </a:r>
            <a:r>
              <a:rPr lang="en-GB" sz="900" dirty="0" smtClean="0"/>
              <a:t>Some staff reported not feeling comfortable in asking patients about their smoking status and those that did were not confident in giving brief advice to patients regarding stopping smoking.</a:t>
            </a:r>
          </a:p>
        </p:txBody>
      </p:sp>
      <p:sp>
        <p:nvSpPr>
          <p:cNvPr id="6" name="TextBox 5"/>
          <p:cNvSpPr txBox="1"/>
          <p:nvPr/>
        </p:nvSpPr>
        <p:spPr>
          <a:xfrm>
            <a:off x="358322" y="4306848"/>
            <a:ext cx="3033008" cy="261610"/>
          </a:xfrm>
          <a:prstGeom prst="rect">
            <a:avLst/>
          </a:prstGeom>
          <a:solidFill>
            <a:schemeClr val="tx2">
              <a:lumMod val="20000"/>
              <a:lumOff val="80000"/>
            </a:schemeClr>
          </a:solidFill>
        </p:spPr>
        <p:txBody>
          <a:bodyPr wrap="square" rtlCol="0">
            <a:spAutoFit/>
          </a:bodyPr>
          <a:lstStyle/>
          <a:p>
            <a:pPr algn="ctr"/>
            <a:r>
              <a:rPr lang="en-GB" sz="1050" b="1" dirty="0" smtClean="0"/>
              <a:t>3. METHOD</a:t>
            </a:r>
          </a:p>
        </p:txBody>
      </p:sp>
      <p:sp>
        <p:nvSpPr>
          <p:cNvPr id="8" name="TextBox 7"/>
          <p:cNvSpPr txBox="1"/>
          <p:nvPr/>
        </p:nvSpPr>
        <p:spPr>
          <a:xfrm>
            <a:off x="3514136" y="7517951"/>
            <a:ext cx="3233229" cy="261610"/>
          </a:xfrm>
          <a:prstGeom prst="rect">
            <a:avLst/>
          </a:prstGeom>
          <a:solidFill>
            <a:schemeClr val="tx2">
              <a:lumMod val="20000"/>
              <a:lumOff val="80000"/>
            </a:schemeClr>
          </a:solidFill>
        </p:spPr>
        <p:txBody>
          <a:bodyPr wrap="square" rtlCol="0">
            <a:spAutoFit/>
          </a:bodyPr>
          <a:lstStyle/>
          <a:p>
            <a:pPr algn="ctr"/>
            <a:r>
              <a:rPr lang="en-GB" sz="1100" b="1" dirty="0" smtClean="0"/>
              <a:t>7. REFERENCES</a:t>
            </a:r>
          </a:p>
        </p:txBody>
      </p:sp>
      <p:sp>
        <p:nvSpPr>
          <p:cNvPr id="9" name="Content Placeholder 4"/>
          <p:cNvSpPr>
            <a:spLocks noGrp="1"/>
          </p:cNvSpPr>
          <p:nvPr>
            <p:ph sz="half" idx="1"/>
          </p:nvPr>
        </p:nvSpPr>
        <p:spPr>
          <a:xfrm>
            <a:off x="3499624" y="3188624"/>
            <a:ext cx="3266700" cy="261610"/>
          </a:xfrm>
          <a:solidFill>
            <a:schemeClr val="tx2">
              <a:lumMod val="20000"/>
              <a:lumOff val="80000"/>
            </a:schemeClr>
          </a:solidFill>
        </p:spPr>
        <p:txBody>
          <a:bodyPr>
            <a:normAutofit/>
          </a:bodyPr>
          <a:lstStyle/>
          <a:p>
            <a:pPr marL="0" indent="0" algn="ctr">
              <a:buNone/>
            </a:pPr>
            <a:r>
              <a:rPr lang="en-GB" sz="1050" b="1" dirty="0" smtClean="0">
                <a:latin typeface="+mn-lt"/>
              </a:rPr>
              <a:t>5. RESULTS</a:t>
            </a:r>
          </a:p>
          <a:p>
            <a:pPr marL="0" indent="0">
              <a:buNone/>
            </a:pPr>
            <a:endParaRPr lang="en-GB" sz="1400" b="1" u="sng" dirty="0" smtClean="0"/>
          </a:p>
          <a:p>
            <a:pPr marL="0" indent="0">
              <a:buNone/>
            </a:pPr>
            <a:endParaRPr lang="en-GB" sz="1400" b="1" u="sng" dirty="0" smtClean="0"/>
          </a:p>
          <a:p>
            <a:pPr marL="0" indent="0">
              <a:buNone/>
            </a:pPr>
            <a:endParaRPr lang="en-GB" sz="1400" b="1" u="sng" dirty="0"/>
          </a:p>
        </p:txBody>
      </p:sp>
      <p:sp>
        <p:nvSpPr>
          <p:cNvPr id="10" name="TextBox 9"/>
          <p:cNvSpPr txBox="1"/>
          <p:nvPr/>
        </p:nvSpPr>
        <p:spPr>
          <a:xfrm>
            <a:off x="358322" y="1904928"/>
            <a:ext cx="6389043" cy="261610"/>
          </a:xfrm>
          <a:prstGeom prst="rect">
            <a:avLst/>
          </a:prstGeom>
          <a:solidFill>
            <a:schemeClr val="tx2">
              <a:lumMod val="20000"/>
              <a:lumOff val="80000"/>
            </a:schemeClr>
          </a:solidFill>
        </p:spPr>
        <p:txBody>
          <a:bodyPr wrap="square" rtlCol="0">
            <a:spAutoFit/>
          </a:bodyPr>
          <a:lstStyle/>
          <a:p>
            <a:pPr algn="ctr"/>
            <a:r>
              <a:rPr lang="en-GB" sz="1100" b="1" dirty="0" smtClean="0"/>
              <a:t>1. </a:t>
            </a:r>
            <a:r>
              <a:rPr lang="en-GB" sz="1050" b="1" dirty="0" smtClean="0"/>
              <a:t>INTRODUCTION</a:t>
            </a:r>
            <a:r>
              <a:rPr lang="en-GB" sz="1100" dirty="0" smtClean="0"/>
              <a:t> </a:t>
            </a:r>
            <a:endParaRPr lang="en-GB" sz="1100" dirty="0"/>
          </a:p>
        </p:txBody>
      </p:sp>
      <p:sp>
        <p:nvSpPr>
          <p:cNvPr id="11" name="TextBox 10"/>
          <p:cNvSpPr txBox="1"/>
          <p:nvPr/>
        </p:nvSpPr>
        <p:spPr>
          <a:xfrm>
            <a:off x="358322" y="4066720"/>
            <a:ext cx="3033008" cy="369332"/>
          </a:xfrm>
          <a:prstGeom prst="rect">
            <a:avLst/>
          </a:prstGeom>
          <a:noFill/>
        </p:spPr>
        <p:txBody>
          <a:bodyPr wrap="square" rtlCol="0">
            <a:spAutoFit/>
          </a:bodyPr>
          <a:lstStyle/>
          <a:p>
            <a:endParaRPr lang="en-GB" dirty="0"/>
          </a:p>
        </p:txBody>
      </p:sp>
      <p:sp>
        <p:nvSpPr>
          <p:cNvPr id="12" name="TextBox 11"/>
          <p:cNvSpPr txBox="1"/>
          <p:nvPr/>
        </p:nvSpPr>
        <p:spPr>
          <a:xfrm>
            <a:off x="346170" y="3424021"/>
            <a:ext cx="2996851" cy="784830"/>
          </a:xfrm>
          <a:prstGeom prst="rect">
            <a:avLst/>
          </a:prstGeom>
          <a:noFill/>
        </p:spPr>
        <p:txBody>
          <a:bodyPr wrap="square" rtlCol="0">
            <a:spAutoFit/>
          </a:bodyPr>
          <a:lstStyle/>
          <a:p>
            <a:pPr marL="228600" indent="-228600">
              <a:buFont typeface="Arial" panose="020B0604020202020204" pitchFamily="34" charset="0"/>
              <a:buChar char="•"/>
            </a:pPr>
            <a:r>
              <a:rPr lang="en-GB" sz="900" dirty="0" smtClean="0"/>
              <a:t>Use principles of MECC to raise issues of smoking and establish smoking status (including E-cigarette use).  </a:t>
            </a:r>
          </a:p>
          <a:p>
            <a:pPr marL="228600" indent="-228600">
              <a:buFont typeface="Arial" panose="020B0604020202020204" pitchFamily="34" charset="0"/>
              <a:buChar char="•"/>
            </a:pPr>
            <a:r>
              <a:rPr lang="en-GB" sz="900" dirty="0" smtClean="0"/>
              <a:t>Offer very  brief advice on smoking cessation to patients as necessary.</a:t>
            </a:r>
          </a:p>
          <a:p>
            <a:pPr marL="228600" indent="-228600">
              <a:buFont typeface="Arial" panose="020B0604020202020204" pitchFamily="34" charset="0"/>
              <a:buChar char="•"/>
            </a:pPr>
            <a:r>
              <a:rPr lang="en-GB" sz="900" dirty="0" smtClean="0"/>
              <a:t>Signpost patients to smoking cessation services.</a:t>
            </a:r>
          </a:p>
        </p:txBody>
      </p:sp>
      <p:sp>
        <p:nvSpPr>
          <p:cNvPr id="13" name="TextBox 12"/>
          <p:cNvSpPr txBox="1"/>
          <p:nvPr/>
        </p:nvSpPr>
        <p:spPr>
          <a:xfrm>
            <a:off x="344307" y="4533427"/>
            <a:ext cx="2990049" cy="2585323"/>
          </a:xfrm>
          <a:prstGeom prst="rect">
            <a:avLst/>
          </a:prstGeom>
          <a:noFill/>
        </p:spPr>
        <p:txBody>
          <a:bodyPr wrap="square" rtlCol="0">
            <a:spAutoFit/>
          </a:bodyPr>
          <a:lstStyle/>
          <a:p>
            <a:pPr marL="171450" indent="-171450">
              <a:buFont typeface="Arial" panose="020B0604020202020204" pitchFamily="34" charset="0"/>
              <a:buChar char="•"/>
            </a:pPr>
            <a:r>
              <a:rPr lang="en-GB" sz="900" dirty="0"/>
              <a:t>V</a:t>
            </a:r>
            <a:r>
              <a:rPr lang="en-GB" sz="900" dirty="0" smtClean="0"/>
              <a:t>ery brief advice e-learning delivered to Physiotherapy staff  on smoking cessation to increase confidence to ask the right questions.</a:t>
            </a:r>
          </a:p>
          <a:p>
            <a:pPr marL="171450" indent="-171450">
              <a:buFont typeface="Arial" panose="020B0604020202020204" pitchFamily="34" charset="0"/>
              <a:buChar char="•"/>
            </a:pPr>
            <a:r>
              <a:rPr lang="en-GB" sz="900" dirty="0" smtClean="0"/>
              <a:t>Health and wellbeing assessment tool used during Physiotherapy assessments to facilitate healthy conversations within the outpatient department at Fairfield General Hospital between June and November 2017 to determine smoking status of patients and any previous quit attempts.</a:t>
            </a:r>
          </a:p>
          <a:p>
            <a:pPr marL="171450" indent="-171450">
              <a:buFont typeface="Arial" panose="020B0604020202020204" pitchFamily="34" charset="0"/>
              <a:buChar char="•"/>
            </a:pPr>
            <a:r>
              <a:rPr lang="en-GB" sz="900" dirty="0" smtClean="0"/>
              <a:t>Patients who are current smokers  are  offered brief advice (along with ex smokers) and signposted to smoking cessation services within the local community in Bury (Bury Lifestyle Team) and referred to online support services such as ‘SmokeFree’, ‘One You’ and to local Pharmacies.</a:t>
            </a:r>
          </a:p>
          <a:p>
            <a:pPr marL="171450" indent="-171450">
              <a:buFont typeface="Arial" panose="020B0604020202020204" pitchFamily="34" charset="0"/>
              <a:buChar char="•"/>
            </a:pPr>
            <a:r>
              <a:rPr lang="en-GB" sz="900" dirty="0" smtClean="0"/>
              <a:t>Local smoking cessation service  provide numbers of smoking cessation referrals received from Physiotherapy along with the uptake of referrals.</a:t>
            </a: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75094" y="8091694"/>
            <a:ext cx="902221" cy="39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3" descr="C:\Users\user\Documents\Auxillus documents\ahps4ph.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24485" y="8091694"/>
            <a:ext cx="916110" cy="472036"/>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358322" y="7107494"/>
            <a:ext cx="3018993" cy="261610"/>
          </a:xfrm>
          <a:prstGeom prst="rect">
            <a:avLst/>
          </a:prstGeom>
          <a:solidFill>
            <a:schemeClr val="tx2">
              <a:lumMod val="20000"/>
              <a:lumOff val="80000"/>
            </a:schemeClr>
          </a:solidFill>
        </p:spPr>
        <p:txBody>
          <a:bodyPr wrap="square" rtlCol="0">
            <a:spAutoFit/>
          </a:bodyPr>
          <a:lstStyle/>
          <a:p>
            <a:pPr algn="ctr"/>
            <a:r>
              <a:rPr lang="en-GB" sz="1050" b="1" dirty="0" smtClean="0"/>
              <a:t>4. LIMITATIONS</a:t>
            </a:r>
          </a:p>
        </p:txBody>
      </p:sp>
      <p:sp>
        <p:nvSpPr>
          <p:cNvPr id="17" name="TextBox 16"/>
          <p:cNvSpPr txBox="1"/>
          <p:nvPr/>
        </p:nvSpPr>
        <p:spPr>
          <a:xfrm>
            <a:off x="366036" y="7343225"/>
            <a:ext cx="2998651" cy="923330"/>
          </a:xfrm>
          <a:prstGeom prst="rect">
            <a:avLst/>
          </a:prstGeom>
          <a:noFill/>
        </p:spPr>
        <p:txBody>
          <a:bodyPr wrap="square" rtlCol="0">
            <a:spAutoFit/>
          </a:bodyPr>
          <a:lstStyle/>
          <a:p>
            <a:pPr marL="171450" indent="-171450">
              <a:buFont typeface="Arial" panose="020B0604020202020204" pitchFamily="34" charset="0"/>
              <a:buChar char="•"/>
            </a:pPr>
            <a:r>
              <a:rPr lang="en-GB" sz="900" dirty="0" smtClean="0"/>
              <a:t>It was reported that the Health assessment tool  was not always used during assessments by staff due to time constraints.</a:t>
            </a:r>
          </a:p>
          <a:p>
            <a:pPr marL="171450" indent="-171450">
              <a:buFont typeface="Arial" panose="020B0604020202020204" pitchFamily="34" charset="0"/>
              <a:buChar char="•"/>
            </a:pPr>
            <a:r>
              <a:rPr lang="en-GB" sz="900" dirty="0" smtClean="0"/>
              <a:t>It was difficult to  estimate the true uptake of brief advice given due to lack of information from online support services.</a:t>
            </a:r>
          </a:p>
        </p:txBody>
      </p:sp>
      <p:sp>
        <p:nvSpPr>
          <p:cNvPr id="18" name="TextBox 17"/>
          <p:cNvSpPr txBox="1"/>
          <p:nvPr/>
        </p:nvSpPr>
        <p:spPr>
          <a:xfrm>
            <a:off x="366036" y="3188624"/>
            <a:ext cx="3033008" cy="261610"/>
          </a:xfrm>
          <a:prstGeom prst="rect">
            <a:avLst/>
          </a:prstGeom>
          <a:solidFill>
            <a:schemeClr val="tx2">
              <a:lumMod val="20000"/>
              <a:lumOff val="80000"/>
            </a:schemeClr>
          </a:solidFill>
        </p:spPr>
        <p:txBody>
          <a:bodyPr wrap="square" rtlCol="0">
            <a:spAutoFit/>
          </a:bodyPr>
          <a:lstStyle/>
          <a:p>
            <a:pPr algn="ctr"/>
            <a:r>
              <a:rPr lang="en-GB" sz="1050" b="1" dirty="0" smtClean="0"/>
              <a:t>2. AIMS</a:t>
            </a:r>
          </a:p>
        </p:txBody>
      </p:sp>
      <p:sp>
        <p:nvSpPr>
          <p:cNvPr id="19" name="TextBox 18"/>
          <p:cNvSpPr txBox="1"/>
          <p:nvPr/>
        </p:nvSpPr>
        <p:spPr>
          <a:xfrm>
            <a:off x="3524627" y="7749304"/>
            <a:ext cx="3241696" cy="1077218"/>
          </a:xfrm>
          <a:prstGeom prst="rect">
            <a:avLst/>
          </a:prstGeom>
          <a:noFill/>
        </p:spPr>
        <p:txBody>
          <a:bodyPr wrap="square" rtlCol="0">
            <a:spAutoFit/>
          </a:bodyPr>
          <a:lstStyle/>
          <a:p>
            <a:pPr marL="171450" indent="-171450">
              <a:buFont typeface="Arial" panose="020B0604020202020204" pitchFamily="34" charset="0"/>
              <a:buChar char="•"/>
            </a:pPr>
            <a:r>
              <a:rPr lang="en-GB" sz="800" dirty="0" smtClean="0"/>
              <a:t>http://elearning.ncsct.co.uk/england</a:t>
            </a:r>
          </a:p>
          <a:p>
            <a:pPr marL="171450" indent="-171450">
              <a:buFont typeface="Arial" panose="020B0604020202020204" pitchFamily="34" charset="0"/>
              <a:buChar char="•"/>
            </a:pPr>
            <a:r>
              <a:rPr lang="en-GB" sz="800" dirty="0" smtClean="0"/>
              <a:t>http://ash.org.uk/category/information-and-resources/fact-sheets/</a:t>
            </a:r>
          </a:p>
          <a:p>
            <a:pPr marL="171450" indent="-171450">
              <a:buFont typeface="Arial" panose="020B0604020202020204" pitchFamily="34" charset="0"/>
              <a:buChar char="•"/>
            </a:pPr>
            <a:r>
              <a:rPr lang="en-GB" sz="800" dirty="0"/>
              <a:t>http://</a:t>
            </a:r>
            <a:r>
              <a:rPr lang="en-GB" sz="800" dirty="0" smtClean="0"/>
              <a:t>fingertipsreports.phe.org.uk/health-profiles/2017/e08000002.pdf</a:t>
            </a:r>
          </a:p>
          <a:p>
            <a:pPr marL="171450" indent="-171450">
              <a:buFont typeface="Arial" panose="020B0604020202020204" pitchFamily="34" charset="0"/>
              <a:buChar char="•"/>
            </a:pPr>
            <a:r>
              <a:rPr lang="en-GB" sz="800" dirty="0"/>
              <a:t>http://www.makingeverycontactcount.com</a:t>
            </a:r>
            <a:r>
              <a:rPr lang="en-GB" sz="800" dirty="0" smtClean="0"/>
              <a:t>/</a:t>
            </a:r>
          </a:p>
          <a:p>
            <a:pPr marL="171450" indent="-171450">
              <a:buFont typeface="Arial" panose="020B0604020202020204" pitchFamily="34" charset="0"/>
              <a:buChar char="•"/>
            </a:pPr>
            <a:r>
              <a:rPr lang="en-GB" sz="800" dirty="0"/>
              <a:t>https://</a:t>
            </a:r>
            <a:r>
              <a:rPr lang="en-GB" sz="800" dirty="0" smtClean="0"/>
              <a:t>www.nice.org.uk/guidance/ph1</a:t>
            </a:r>
          </a:p>
          <a:p>
            <a:pPr marL="171450" indent="-171450">
              <a:buFont typeface="Arial" panose="020B0604020202020204" pitchFamily="34" charset="0"/>
              <a:buChar char="•"/>
            </a:pPr>
            <a:r>
              <a:rPr lang="en-GB" sz="800" dirty="0"/>
              <a:t>https://www.rsph.org.uk/our-work/policy/measuring-public-health-impact/smoking-and-tobacco.html</a:t>
            </a:r>
            <a:endParaRPr lang="en-GB" sz="800" dirty="0" smtClean="0"/>
          </a:p>
        </p:txBody>
      </p:sp>
      <p:sp>
        <p:nvSpPr>
          <p:cNvPr id="21" name="TextBox 20"/>
          <p:cNvSpPr txBox="1"/>
          <p:nvPr/>
        </p:nvSpPr>
        <p:spPr>
          <a:xfrm>
            <a:off x="3468933" y="3424021"/>
            <a:ext cx="1544243" cy="2585323"/>
          </a:xfrm>
          <a:prstGeom prst="rect">
            <a:avLst/>
          </a:prstGeom>
          <a:noFill/>
        </p:spPr>
        <p:txBody>
          <a:bodyPr wrap="square" rtlCol="0">
            <a:spAutoFit/>
          </a:bodyPr>
          <a:lstStyle/>
          <a:p>
            <a:pPr marL="171450" indent="-171450">
              <a:buFont typeface="Arial" panose="020B0604020202020204" pitchFamily="34" charset="0"/>
              <a:buChar char="•"/>
            </a:pPr>
            <a:r>
              <a:rPr lang="en-GB" sz="900" dirty="0" smtClean="0"/>
              <a:t>No. of people asked: (409).</a:t>
            </a:r>
          </a:p>
          <a:p>
            <a:pPr marL="171450" indent="-171450">
              <a:buFont typeface="Arial" panose="020B0604020202020204" pitchFamily="34" charset="0"/>
              <a:buChar char="•"/>
            </a:pPr>
            <a:r>
              <a:rPr lang="en-GB" sz="900" dirty="0" smtClean="0"/>
              <a:t>Non smokers: (281) 69%.</a:t>
            </a:r>
          </a:p>
          <a:p>
            <a:pPr marL="171450" indent="-171450">
              <a:buFont typeface="Arial" panose="020B0604020202020204" pitchFamily="34" charset="0"/>
              <a:buChar char="•"/>
            </a:pPr>
            <a:r>
              <a:rPr lang="en-GB" sz="900" dirty="0" smtClean="0"/>
              <a:t>Ex smokers: (76) 18%.</a:t>
            </a:r>
            <a:endParaRPr lang="en-GB" sz="900" dirty="0"/>
          </a:p>
          <a:p>
            <a:pPr marL="171450" indent="-171450">
              <a:buFont typeface="Arial" panose="020B0604020202020204" pitchFamily="34" charset="0"/>
              <a:buChar char="•"/>
            </a:pPr>
            <a:r>
              <a:rPr lang="en-GB" sz="900" dirty="0" smtClean="0"/>
              <a:t>Smokers including E-cig use: (52) 13%.</a:t>
            </a:r>
          </a:p>
          <a:p>
            <a:pPr marL="171450" indent="-171450">
              <a:buFont typeface="Arial" panose="020B0604020202020204" pitchFamily="34" charset="0"/>
              <a:buChar char="•"/>
            </a:pPr>
            <a:r>
              <a:rPr lang="en-GB" sz="900" dirty="0" smtClean="0"/>
              <a:t>Brief advice given: (37) out of 128 Ex and current smokers.</a:t>
            </a:r>
            <a:endParaRPr lang="en-GB" sz="900" dirty="0"/>
          </a:p>
          <a:p>
            <a:pPr marL="171450" indent="-171450">
              <a:buFont typeface="Arial" panose="020B0604020202020204" pitchFamily="34" charset="0"/>
              <a:buChar char="•"/>
            </a:pPr>
            <a:r>
              <a:rPr lang="en-GB" sz="900" dirty="0" smtClean="0"/>
              <a:t>% of people signposted: 29%.</a:t>
            </a:r>
          </a:p>
          <a:p>
            <a:pPr marL="171450" indent="-171450">
              <a:buFont typeface="Arial" panose="020B0604020202020204" pitchFamily="34" charset="0"/>
              <a:buChar char="•"/>
            </a:pPr>
            <a:r>
              <a:rPr lang="en-GB" sz="900" dirty="0" smtClean="0"/>
              <a:t>No. of referrals from Physiotherapy received by local smoking cessation service: (4).</a:t>
            </a:r>
          </a:p>
          <a:p>
            <a:pPr marL="171450" indent="-171450">
              <a:buFont typeface="Arial" panose="020B0604020202020204" pitchFamily="34" charset="0"/>
              <a:buChar char="•"/>
            </a:pPr>
            <a:r>
              <a:rPr lang="en-GB" sz="900" dirty="0" smtClean="0"/>
              <a:t>Uptake of referrals within community services: (2 out of 4) 50%.</a:t>
            </a:r>
          </a:p>
        </p:txBody>
      </p:sp>
      <p:sp>
        <p:nvSpPr>
          <p:cNvPr id="20" name="TextBox 19"/>
          <p:cNvSpPr txBox="1"/>
          <p:nvPr/>
        </p:nvSpPr>
        <p:spPr>
          <a:xfrm>
            <a:off x="3443399" y="6188829"/>
            <a:ext cx="3341385" cy="1338828"/>
          </a:xfrm>
          <a:prstGeom prst="rect">
            <a:avLst/>
          </a:prstGeom>
          <a:noFill/>
        </p:spPr>
        <p:txBody>
          <a:bodyPr wrap="square" rtlCol="0">
            <a:spAutoFit/>
          </a:bodyPr>
          <a:lstStyle/>
          <a:p>
            <a:pPr algn="just"/>
            <a:r>
              <a:rPr lang="en-GB" sz="900" dirty="0" smtClean="0"/>
              <a:t>The results show that engaging in healthy conversations and offering brief advice along with signposting patients has had a positive impact on  influencing smokers to make a quit attempt.  This supports implementation of the CQUIN: Preventing ill health.</a:t>
            </a:r>
            <a:r>
              <a:rPr lang="en-GB" sz="900" dirty="0"/>
              <a:t> </a:t>
            </a:r>
            <a:r>
              <a:rPr lang="en-GB" sz="900" dirty="0" smtClean="0"/>
              <a:t>Future recommendations include: evaluation of Physiotherapy staffs knowledge and skills in delivering brief advice, tailored workforce development, liaising with the local Public Health Lead to provide feedback, and developing a mechanism to monitor uptake of referrals from other smoking cessation services .</a:t>
            </a:r>
          </a:p>
        </p:txBody>
      </p:sp>
      <p:graphicFrame>
        <p:nvGraphicFramePr>
          <p:cNvPr id="25" name="Chart 24"/>
          <p:cNvGraphicFramePr/>
          <p:nvPr>
            <p:extLst>
              <p:ext uri="{D42A27DB-BD31-4B8C-83A1-F6EECF244321}">
                <p14:modId xmlns:p14="http://schemas.microsoft.com/office/powerpoint/2010/main" val="2362206691"/>
              </p:ext>
            </p:extLst>
          </p:nvPr>
        </p:nvGraphicFramePr>
        <p:xfrm>
          <a:off x="5013176" y="3503729"/>
          <a:ext cx="1666875" cy="2425905"/>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2971800" y="4114800"/>
            <a:ext cx="914400" cy="369332"/>
          </a:xfrm>
          <a:prstGeom prst="rect">
            <a:avLst/>
          </a:prstGeom>
          <a:noFill/>
        </p:spPr>
        <p:txBody>
          <a:bodyPr wrap="square" rtlCol="0">
            <a:spAutoFit/>
          </a:bodyPr>
          <a:lstStyle/>
          <a:p>
            <a:endParaRPr lang="en-GB" dirty="0"/>
          </a:p>
        </p:txBody>
      </p:sp>
    </p:spTree>
    <p:extLst>
      <p:ext uri="{BB962C8B-B14F-4D97-AF65-F5344CB8AC3E}">
        <p14:creationId xmlns:p14="http://schemas.microsoft.com/office/powerpoint/2010/main" val="37188692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493</TotalTime>
  <Words>594</Words>
  <Application>Microsoft Office PowerPoint</Application>
  <PresentationFormat>On-screen Show (4:3)</PresentationFormat>
  <Paragraphs>37</Paragraphs>
  <Slides>1</Slides>
  <Notes>1</Notes>
  <HiddenSlides>0</HiddenSlides>
  <MMClips>0</MMClips>
  <ScaleCrop>false</ScaleCrop>
  <HeadingPairs>
    <vt:vector size="4" baseType="variant">
      <vt:variant>
        <vt:lpstr>Theme</vt:lpstr>
      </vt:variant>
      <vt:variant>
        <vt:i4>3</vt:i4>
      </vt:variant>
      <vt:variant>
        <vt:lpstr>Slide Titles</vt:lpstr>
      </vt:variant>
      <vt:variant>
        <vt:i4>1</vt:i4>
      </vt:variant>
    </vt:vector>
  </HeadingPairs>
  <TitlesOfParts>
    <vt:vector size="4" baseType="lpstr">
      <vt:lpstr>Office Theme</vt:lpstr>
      <vt:lpstr>1_Custom Design</vt:lpstr>
      <vt:lpstr>Custom Design</vt:lpstr>
      <vt:lpstr>Smoking: We ask about it, but do we act on it?  Measuring the impact of brief advice on smoking cessation. Lorraine Ogbonmwan Senior Physiotherapist, Fairfield General Hospital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Mcmullen Paul (RW6) PAHNT</dc:creator>
  <cp:lastModifiedBy>Laura Pattinson</cp:lastModifiedBy>
  <cp:revision>51</cp:revision>
  <cp:lastPrinted>2018-01-12T14:04:11Z</cp:lastPrinted>
  <dcterms:created xsi:type="dcterms:W3CDTF">2015-08-21T09:05:23Z</dcterms:created>
  <dcterms:modified xsi:type="dcterms:W3CDTF">2018-01-25T09:27:27Z</dcterms:modified>
</cp:coreProperties>
</file>