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801600" cy="96012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mpson Jo J" initials="SJJ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68" autoAdjust="0"/>
  </p:normalViewPr>
  <p:slideViewPr>
    <p:cSldViewPr snapToObjects="1">
      <p:cViewPr>
        <p:scale>
          <a:sx n="200" d="100"/>
          <a:sy n="200" d="100"/>
        </p:scale>
        <p:origin x="-72" y="-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14DA2-AE85-4A0E-8CF0-B9CC162BA01C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8C524-23B1-4929-ABC9-46EE62432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954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8C524-23B1-4929-ABC9-46EE62432B3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329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59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29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87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33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93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023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873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814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02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733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946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3C987-97E5-4E69-9B56-744132CF9EF9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B68DE-5E9F-40E0-8D04-81E9FF3B58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12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mailto:jenniferharris@nhs.net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2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104" y="-87093"/>
            <a:ext cx="12801600" cy="971541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TextBox 3"/>
          <p:cNvSpPr txBox="1"/>
          <p:nvPr/>
        </p:nvSpPr>
        <p:spPr>
          <a:xfrm>
            <a:off x="0" y="46196"/>
            <a:ext cx="12801600" cy="14229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algn="ctr"/>
            <a:endParaRPr lang="en-GB" sz="1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en-GB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Making Every Contact Count </a:t>
            </a:r>
          </a:p>
          <a:p>
            <a:pPr algn="ctr"/>
            <a:r>
              <a:rPr lang="en-GB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 physical activity in musculoskeletal outpatient physiotherapy</a:t>
            </a:r>
          </a:p>
          <a:p>
            <a:pPr algn="ctr"/>
            <a:endParaRPr lang="en-GB" sz="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en-GB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Jennifer Harris, Anna Lowe, Jane Cliff, Alex Thompson &amp; Julie Bury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05256" y="82869"/>
            <a:ext cx="2152328" cy="10701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718" y="82869"/>
            <a:ext cx="1391910" cy="1384045"/>
          </a:xfrm>
          <a:prstGeom prst="rect">
            <a:avLst/>
          </a:prstGeom>
        </p:spPr>
      </p:pic>
      <p:sp>
        <p:nvSpPr>
          <p:cNvPr id="7" name="Rounded Rectangle 23"/>
          <p:cNvSpPr/>
          <p:nvPr/>
        </p:nvSpPr>
        <p:spPr>
          <a:xfrm>
            <a:off x="291955" y="6927234"/>
            <a:ext cx="4463399" cy="1519792"/>
          </a:xfrm>
          <a:prstGeom prst="roundRect">
            <a:avLst>
              <a:gd name="adj" fmla="val 7913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i="1" dirty="0">
                <a:solidFill>
                  <a:schemeClr val="tx1"/>
                </a:solidFill>
              </a:rPr>
              <a:t>Purpose</a:t>
            </a:r>
          </a:p>
          <a:p>
            <a:endParaRPr lang="en-GB" sz="1000" b="1" i="1" dirty="0">
              <a:solidFill>
                <a:schemeClr val="tx1"/>
              </a:solidFill>
            </a:endParaRPr>
          </a:p>
          <a:p>
            <a:r>
              <a:rPr lang="en-GB" sz="1050" dirty="0">
                <a:solidFill>
                  <a:schemeClr val="tx1"/>
                </a:solidFill>
              </a:rPr>
              <a:t>To establish a suitable targeted approach to identifying inactive people accessing musculoskeletal (MSK) outpatient physiotherapy services at Doncaster &amp; Bassetlaw Teaching Hospitals NHS Foundation Trust in order to facilitate brief interventions for physical activity and make every contact count.</a:t>
            </a:r>
          </a:p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26"/>
          <p:cNvSpPr/>
          <p:nvPr/>
        </p:nvSpPr>
        <p:spPr>
          <a:xfrm>
            <a:off x="217157" y="1643193"/>
            <a:ext cx="4594691" cy="2335433"/>
          </a:xfrm>
          <a:prstGeom prst="roundRect">
            <a:avLst>
              <a:gd name="adj" fmla="val 7913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9718" y="1674115"/>
            <a:ext cx="4158874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1600" b="1" i="1" dirty="0"/>
              <a:t>Background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50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050" dirty="0"/>
              <a:t>Physical inactivity is a major risk factor for  long-term disease and death¹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050" dirty="0"/>
              <a:t>With only 52.6%² of adults meeting physical activity recommendations ,  Doncaster is one of the most inactive regions in England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050" dirty="0"/>
              <a:t>A large proportions of patients accessing outpatient physiotherapy services are classified as overweight or obese and  are considered physically inactive³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050" dirty="0"/>
              <a:t>By encouraging and supporting  healthy choices  each  time they interact with a patient, physiotherapists have the opportunity to  positively affect the health and well-being of local people </a:t>
            </a:r>
          </a:p>
        </p:txBody>
      </p:sp>
      <p:sp>
        <p:nvSpPr>
          <p:cNvPr id="11" name="Rounded Rectangle 26"/>
          <p:cNvSpPr/>
          <p:nvPr/>
        </p:nvSpPr>
        <p:spPr>
          <a:xfrm>
            <a:off x="217159" y="4093497"/>
            <a:ext cx="4577844" cy="2739887"/>
          </a:xfrm>
          <a:prstGeom prst="roundRect">
            <a:avLst>
              <a:gd name="adj" fmla="val 7913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2" name="Rounded Rectangle 24"/>
          <p:cNvSpPr/>
          <p:nvPr/>
        </p:nvSpPr>
        <p:spPr>
          <a:xfrm>
            <a:off x="4981908" y="1652139"/>
            <a:ext cx="3745253" cy="2557715"/>
          </a:xfrm>
          <a:prstGeom prst="roundRect">
            <a:avLst>
              <a:gd name="adj" fmla="val 5738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i="1" dirty="0">
                <a:solidFill>
                  <a:schemeClr val="tx1"/>
                </a:solidFill>
              </a:rPr>
              <a:t>Methods</a:t>
            </a:r>
          </a:p>
          <a:p>
            <a:endParaRPr lang="en-GB" sz="1050" dirty="0">
              <a:solidFill>
                <a:schemeClr val="tx1"/>
              </a:solidFill>
            </a:endParaRPr>
          </a:p>
          <a:p>
            <a:r>
              <a:rPr lang="en-GB" sz="1050" dirty="0">
                <a:solidFill>
                  <a:schemeClr val="tx1"/>
                </a:solidFill>
              </a:rPr>
              <a:t>Process measure data collected via Survey Monkey pre and post-implementation of change</a:t>
            </a:r>
          </a:p>
          <a:p>
            <a:endParaRPr lang="en-GB" sz="1050" dirty="0">
              <a:solidFill>
                <a:schemeClr val="tx1"/>
              </a:solidFill>
            </a:endParaRPr>
          </a:p>
          <a:p>
            <a:r>
              <a:rPr lang="en-GB" sz="1050" dirty="0">
                <a:solidFill>
                  <a:schemeClr val="tx1"/>
                </a:solidFill>
              </a:rPr>
              <a:t>Implement changes according to  3 phases of Plan, Do , Study, Act cycles; 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900" dirty="0">
                <a:solidFill>
                  <a:schemeClr val="tx1"/>
                </a:solidFill>
              </a:rPr>
              <a:t>One physio for one clinic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900" dirty="0">
                <a:solidFill>
                  <a:schemeClr val="tx1"/>
                </a:solidFill>
              </a:rPr>
              <a:t>All physios at one hospital site for one clinic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900" dirty="0">
                <a:solidFill>
                  <a:schemeClr val="tx1"/>
                </a:solidFill>
              </a:rPr>
              <a:t>All  physios at all hospital sites for one week</a:t>
            </a:r>
          </a:p>
          <a:p>
            <a:endParaRPr lang="en-GB" sz="1050" dirty="0">
              <a:solidFill>
                <a:srgbClr val="0070C0"/>
              </a:solidFill>
            </a:endParaRPr>
          </a:p>
          <a:p>
            <a:endParaRPr lang="en-GB" sz="1050" dirty="0">
              <a:solidFill>
                <a:srgbClr val="0070C0"/>
              </a:solidFill>
            </a:endParaRPr>
          </a:p>
          <a:p>
            <a:endParaRPr lang="en-GB" sz="1050" dirty="0">
              <a:solidFill>
                <a:srgbClr val="0070C0"/>
              </a:solidFill>
            </a:endParaRPr>
          </a:p>
          <a:p>
            <a:endParaRPr lang="en-GB" sz="1050" dirty="0">
              <a:solidFill>
                <a:srgbClr val="0070C0"/>
              </a:solidFill>
            </a:endParaRPr>
          </a:p>
          <a:p>
            <a:endParaRPr lang="en-GB" sz="1050" dirty="0">
              <a:solidFill>
                <a:srgbClr val="0070C0"/>
              </a:solidFill>
            </a:endParaRPr>
          </a:p>
        </p:txBody>
      </p:sp>
      <p:sp>
        <p:nvSpPr>
          <p:cNvPr id="18" name="Rounded Rectangle 24"/>
          <p:cNvSpPr/>
          <p:nvPr/>
        </p:nvSpPr>
        <p:spPr>
          <a:xfrm>
            <a:off x="4951595" y="4324725"/>
            <a:ext cx="3775566" cy="2165537"/>
          </a:xfrm>
          <a:prstGeom prst="roundRect">
            <a:avLst>
              <a:gd name="adj" fmla="val 5738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i="1" dirty="0">
                <a:solidFill>
                  <a:schemeClr val="tx1"/>
                </a:solidFill>
              </a:rPr>
              <a:t>The change</a:t>
            </a:r>
          </a:p>
          <a:p>
            <a:endParaRPr lang="en-GB" sz="1050" b="1" dirty="0">
              <a:solidFill>
                <a:schemeClr val="tx1"/>
              </a:solidFill>
            </a:endParaRPr>
          </a:p>
          <a:p>
            <a:r>
              <a:rPr lang="en-GB" sz="1050" dirty="0">
                <a:solidFill>
                  <a:schemeClr val="tx1"/>
                </a:solidFill>
              </a:rPr>
              <a:t>The following  validated screening tool⁴ was completed by all new patients accessing  MSK physiotherapy;</a:t>
            </a:r>
          </a:p>
          <a:p>
            <a:endParaRPr lang="en-GB" sz="1200" b="1" dirty="0">
              <a:solidFill>
                <a:srgbClr val="0070C0"/>
              </a:solidFill>
            </a:endParaRPr>
          </a:p>
        </p:txBody>
      </p:sp>
      <p:pic>
        <p:nvPicPr>
          <p:cNvPr id="17" name="Picture 16"/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951595" y="5158262"/>
            <a:ext cx="3738405" cy="1332000"/>
          </a:xfrm>
          <a:prstGeom prst="rect">
            <a:avLst/>
          </a:prstGeom>
        </p:spPr>
      </p:pic>
      <p:sp>
        <p:nvSpPr>
          <p:cNvPr id="20" name="Rounded Rectangle 23"/>
          <p:cNvSpPr/>
          <p:nvPr/>
        </p:nvSpPr>
        <p:spPr>
          <a:xfrm>
            <a:off x="278181" y="8561897"/>
            <a:ext cx="7490772" cy="1066423"/>
          </a:xfrm>
          <a:prstGeom prst="roundRect">
            <a:avLst>
              <a:gd name="adj" fmla="val 7913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b="1" i="1" dirty="0">
                <a:solidFill>
                  <a:schemeClr val="tx1"/>
                </a:solidFill>
              </a:rPr>
              <a:t>References</a:t>
            </a:r>
          </a:p>
          <a:p>
            <a:r>
              <a:rPr lang="en-GB" sz="800" dirty="0">
                <a:solidFill>
                  <a:schemeClr val="tx1"/>
                </a:solidFill>
              </a:rPr>
              <a:t>1. World Health Organization, Global health risks: mortality and burden of disease attributable to selected major risks. 2009, WHO: Geneva.</a:t>
            </a:r>
          </a:p>
          <a:p>
            <a:r>
              <a:rPr lang="en-GB" sz="800" dirty="0">
                <a:solidFill>
                  <a:schemeClr val="tx1"/>
                </a:solidFill>
              </a:rPr>
              <a:t>2. Public Health England. Physical activity public health profiles. 2016  22/06/2017]; Available from: http://fingertips.phe.org.uk/profile/physical-activity.</a:t>
            </a:r>
          </a:p>
          <a:p>
            <a:r>
              <a:rPr lang="en-GB" sz="800" dirty="0">
                <a:solidFill>
                  <a:schemeClr val="tx1"/>
                </a:solidFill>
              </a:rPr>
              <a:t>3. McPhail SM, </a:t>
            </a:r>
            <a:r>
              <a:rPr lang="en-GB" sz="800" dirty="0" err="1">
                <a:solidFill>
                  <a:schemeClr val="tx1"/>
                </a:solidFill>
              </a:rPr>
              <a:t>Schippers</a:t>
            </a:r>
            <a:r>
              <a:rPr lang="en-GB" sz="800" dirty="0">
                <a:solidFill>
                  <a:schemeClr val="tx1"/>
                </a:solidFill>
              </a:rPr>
              <a:t> M, Marshall AL, Waite M, </a:t>
            </a:r>
            <a:r>
              <a:rPr lang="en-GB" sz="800" dirty="0" err="1">
                <a:solidFill>
                  <a:schemeClr val="tx1"/>
                </a:solidFill>
              </a:rPr>
              <a:t>Kuipers</a:t>
            </a:r>
            <a:r>
              <a:rPr lang="en-GB" sz="800" dirty="0">
                <a:solidFill>
                  <a:schemeClr val="tx1"/>
                </a:solidFill>
              </a:rPr>
              <a:t> P. Perceived barriers and facilitators to increasing physical activity among people with musculoskeletal disorders: a qualitative investigation to inform intervention development. Clinical Interventions in Aging. 2014;9:2113-2122. doi:10.2147/CIA.S72731.</a:t>
            </a:r>
          </a:p>
          <a:p>
            <a:r>
              <a:rPr lang="en-GB" sz="800" dirty="0">
                <a:solidFill>
                  <a:schemeClr val="tx1"/>
                </a:solidFill>
              </a:rPr>
              <a:t>4. Milton K, Bull FC, Bauman A Reliability and validity testing of a single-item physical activity measure British Journal of Sports Medicine Published Online First: 19 May 2010. </a:t>
            </a:r>
            <a:r>
              <a:rPr lang="en-GB" sz="800" dirty="0" err="1">
                <a:solidFill>
                  <a:schemeClr val="tx1"/>
                </a:solidFill>
              </a:rPr>
              <a:t>doi</a:t>
            </a:r>
            <a:r>
              <a:rPr lang="en-GB" sz="800" dirty="0">
                <a:solidFill>
                  <a:schemeClr val="tx1"/>
                </a:solidFill>
              </a:rPr>
              <a:t>: 10.1136/bjsm.2009.068395</a:t>
            </a:r>
          </a:p>
        </p:txBody>
      </p:sp>
      <p:sp>
        <p:nvSpPr>
          <p:cNvPr id="21" name="Rounded Rectangle 23"/>
          <p:cNvSpPr/>
          <p:nvPr/>
        </p:nvSpPr>
        <p:spPr>
          <a:xfrm>
            <a:off x="4951595" y="6605133"/>
            <a:ext cx="3738405" cy="1841893"/>
          </a:xfrm>
          <a:prstGeom prst="roundRect">
            <a:avLst>
              <a:gd name="adj" fmla="val 7913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i="1" dirty="0">
                <a:solidFill>
                  <a:schemeClr val="tx1"/>
                </a:solidFill>
              </a:rPr>
              <a:t>Participants</a:t>
            </a:r>
          </a:p>
          <a:p>
            <a:endParaRPr lang="en-GB" sz="1100" b="1" dirty="0">
              <a:solidFill>
                <a:schemeClr val="tx1"/>
              </a:solidFill>
            </a:endParaRPr>
          </a:p>
          <a:p>
            <a:r>
              <a:rPr lang="en-GB" sz="1050" dirty="0">
                <a:solidFill>
                  <a:schemeClr val="tx1"/>
                </a:solidFill>
              </a:rPr>
              <a:t>Changes were implemented across four hospital sites  by all qualified physiotherapy staff (A4C bands 5-8)  covering MSK outpatients, rehabilitation and clinical assessment and triage services. All participants were invited to complete process measure surveys before and after changes took place.</a:t>
            </a:r>
          </a:p>
          <a:p>
            <a:endParaRPr lang="en-GB" sz="1050" dirty="0">
              <a:solidFill>
                <a:schemeClr val="tx1"/>
              </a:solidFill>
            </a:endParaRPr>
          </a:p>
          <a:p>
            <a:r>
              <a:rPr lang="en-GB" sz="1050">
                <a:solidFill>
                  <a:schemeClr val="tx1"/>
                </a:solidFill>
              </a:rPr>
              <a:t>16 (32%) staff </a:t>
            </a:r>
            <a:r>
              <a:rPr lang="en-GB" sz="1050" dirty="0">
                <a:solidFill>
                  <a:schemeClr val="tx1"/>
                </a:solidFill>
              </a:rPr>
              <a:t>completed the baseline survey and </a:t>
            </a:r>
            <a:r>
              <a:rPr lang="en-GB" sz="1050">
                <a:solidFill>
                  <a:schemeClr val="tx1"/>
                </a:solidFill>
              </a:rPr>
              <a:t>13  (26%) </a:t>
            </a:r>
            <a:r>
              <a:rPr lang="en-GB" sz="1050" dirty="0">
                <a:solidFill>
                  <a:schemeClr val="tx1"/>
                </a:solidFill>
              </a:rPr>
              <a:t>completed the post-implementation survey</a:t>
            </a:r>
          </a:p>
        </p:txBody>
      </p:sp>
      <p:sp>
        <p:nvSpPr>
          <p:cNvPr id="22" name="Rounded Rectangle 66"/>
          <p:cNvSpPr/>
          <p:nvPr/>
        </p:nvSpPr>
        <p:spPr>
          <a:xfrm>
            <a:off x="8876905" y="1723373"/>
            <a:ext cx="3644574" cy="6738663"/>
          </a:xfrm>
          <a:prstGeom prst="roundRect">
            <a:avLst>
              <a:gd name="adj" fmla="val 4973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i="1" dirty="0">
                <a:solidFill>
                  <a:schemeClr val="tx1"/>
                </a:solidFill>
              </a:rPr>
              <a:t>Results</a:t>
            </a: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endParaRPr lang="en-GB" sz="1400" b="1" i="1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1400" b="1" i="1" dirty="0">
                <a:solidFill>
                  <a:schemeClr val="tx1"/>
                </a:solidFill>
              </a:rPr>
              <a:t>What we learnt</a:t>
            </a:r>
          </a:p>
          <a:p>
            <a:pPr marL="171450" lvl="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A targeted approach to  identifying inactive people accessing  MSK physio supports physiotherapy staff to feel  more confident to identify patients at risk due to inactivity (25% increase in staff feeling confident or very confident) and to document outcomes of these conversations more often (31% increase in staff documenting often or very often)</a:t>
            </a:r>
          </a:p>
          <a:p>
            <a:pPr marL="171450" lvl="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Physical activity screening can be incorporated into musculoskeletal health outcome measurement as part of routine practice facilitating evaluation of brief interventions </a:t>
            </a:r>
          </a:p>
          <a:p>
            <a:pPr marL="171450" lvl="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prstClr val="black"/>
                </a:solidFill>
              </a:rPr>
              <a:t>Further efforts are required to facilitate fast, simple and accurate signposting to local services, written information on health benefits to patients and support documentation</a:t>
            </a:r>
            <a:endParaRPr lang="en-GB" sz="1400" b="1" i="1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1400" b="1" i="1" dirty="0">
                <a:solidFill>
                  <a:schemeClr val="tx1"/>
                </a:solidFill>
              </a:rPr>
              <a:t>Next steps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chemeClr val="tx1"/>
                </a:solidFill>
              </a:rPr>
              <a:t>Evaluate implementation of MSK-HQ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chemeClr val="tx1"/>
                </a:solidFill>
              </a:rPr>
              <a:t>Incorporate physical activity screening, documentation and signposting within MECC service pathway (Way Forward Doncaster)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9718" y="4148867"/>
            <a:ext cx="3692482" cy="226555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6185" y="5689803"/>
            <a:ext cx="1304384" cy="109441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10337" y="5035398"/>
            <a:ext cx="681585" cy="97774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2420" y="4700110"/>
            <a:ext cx="398082" cy="37672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74871" y="6020483"/>
            <a:ext cx="485861" cy="39394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062200" y="5412120"/>
            <a:ext cx="85629" cy="139395"/>
          </a:xfrm>
          <a:prstGeom prst="rect">
            <a:avLst/>
          </a:prstGeom>
        </p:spPr>
      </p:pic>
      <p:sp>
        <p:nvSpPr>
          <p:cNvPr id="32" name="Rounded Rectangle 23"/>
          <p:cNvSpPr/>
          <p:nvPr/>
        </p:nvSpPr>
        <p:spPr>
          <a:xfrm>
            <a:off x="7984976" y="8561897"/>
            <a:ext cx="4596375" cy="1049484"/>
          </a:xfrm>
          <a:prstGeom prst="roundRect">
            <a:avLst>
              <a:gd name="adj" fmla="val 7913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b="1" i="1" dirty="0">
                <a:solidFill>
                  <a:schemeClr val="tx1"/>
                </a:solidFill>
              </a:rPr>
              <a:t>Acknowledgements </a:t>
            </a:r>
            <a:endParaRPr lang="en-GB" sz="800" b="1" i="1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Thanks to all the staff, patients and managers who participated in and supported this study</a:t>
            </a:r>
          </a:p>
          <a:p>
            <a:r>
              <a:rPr lang="en-GB" sz="800" dirty="0">
                <a:solidFill>
                  <a:schemeClr val="tx1"/>
                </a:solidFill>
              </a:rPr>
              <a:t>Thanks also to  NIHR CLAHRC Y&amp;H  TK2A team who inspired this project  in order to support co-designed MECC service pathway ‘Way Forward Doncaster’</a:t>
            </a:r>
          </a:p>
          <a:p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b="1" dirty="0">
                <a:solidFill>
                  <a:schemeClr val="tx1"/>
                </a:solidFill>
              </a:rPr>
              <a:t>Further question? </a:t>
            </a:r>
            <a:r>
              <a:rPr lang="en-GB" sz="800" dirty="0">
                <a:solidFill>
                  <a:schemeClr val="tx1"/>
                </a:solidFill>
              </a:rPr>
              <a:t>Please contact: Jennifer Harris, Senior Physiotherapist, Doncaster Royal Infirmary , </a:t>
            </a:r>
            <a:r>
              <a:rPr lang="en-GB" sz="800" dirty="0" err="1">
                <a:solidFill>
                  <a:schemeClr val="tx1"/>
                </a:solidFill>
              </a:rPr>
              <a:t>Armthorpe</a:t>
            </a:r>
            <a:r>
              <a:rPr lang="en-GB" sz="800" dirty="0">
                <a:solidFill>
                  <a:schemeClr val="tx1"/>
                </a:solidFill>
              </a:rPr>
              <a:t> Road, Doncaster, DN2 5LT, </a:t>
            </a:r>
            <a:r>
              <a:rPr lang="en-GB" sz="800" dirty="0">
                <a:solidFill>
                  <a:schemeClr val="tx1"/>
                </a:solidFill>
                <a:sym typeface="Wingdings" panose="05000000000000000000" pitchFamily="2" charset="2"/>
              </a:rPr>
              <a:t></a:t>
            </a:r>
            <a:r>
              <a:rPr lang="en-GB" sz="800" dirty="0">
                <a:solidFill>
                  <a:schemeClr val="tx1"/>
                </a:solidFill>
              </a:rPr>
              <a:t>  01302 642636  </a:t>
            </a:r>
            <a:r>
              <a:rPr lang="en-GB" sz="800" dirty="0">
                <a:solidFill>
                  <a:schemeClr val="tx1"/>
                </a:solidFill>
                <a:sym typeface="Wingdings" panose="05000000000000000000" pitchFamily="2" charset="2"/>
              </a:rPr>
              <a:t></a:t>
            </a:r>
            <a:r>
              <a:rPr lang="en-GB" sz="800" dirty="0">
                <a:solidFill>
                  <a:schemeClr val="tx1"/>
                </a:solidFill>
              </a:rPr>
              <a:t> </a:t>
            </a:r>
            <a:r>
              <a:rPr lang="en-GB" sz="800" dirty="0">
                <a:solidFill>
                  <a:schemeClr val="tx1"/>
                </a:solidFill>
                <a:hlinkClick r:id="rId13"/>
              </a:rPr>
              <a:t>jenniferharris@nhs.net</a:t>
            </a:r>
            <a:endParaRPr lang="en-GB" sz="800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745" y="2174972"/>
            <a:ext cx="1912993" cy="12522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248" y="3588237"/>
            <a:ext cx="1906384" cy="1298337"/>
          </a:xfrm>
          <a:prstGeom prst="rect">
            <a:avLst/>
          </a:prstGeom>
        </p:spPr>
      </p:pic>
      <p:sp>
        <p:nvSpPr>
          <p:cNvPr id="15" name="Speech Bubble: Oval 14"/>
          <p:cNvSpPr/>
          <p:nvPr/>
        </p:nvSpPr>
        <p:spPr>
          <a:xfrm>
            <a:off x="9024311" y="3428578"/>
            <a:ext cx="1324056" cy="9806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The questionnaire for patient to complete was a good way to quickly identify their level of activity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15157" y="2001260"/>
            <a:ext cx="245528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800" b="1" u="sng" dirty="0"/>
              <a:t>How confident are  you to identify patients attending physiotherapy who are at risk due to inactivity?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365061" y="3364183"/>
            <a:ext cx="215641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800" b="1" u="sng"/>
              <a:t>How often do you document outcomes of brief interventions for physical activity in a patients physiotherapy records?</a:t>
            </a:r>
            <a:endParaRPr lang="en-GB" sz="800" b="1" u="sng" dirty="0"/>
          </a:p>
        </p:txBody>
      </p:sp>
      <p:sp>
        <p:nvSpPr>
          <p:cNvPr id="29" name="Speech Bubble: Oval 28"/>
          <p:cNvSpPr/>
          <p:nvPr/>
        </p:nvSpPr>
        <p:spPr>
          <a:xfrm>
            <a:off x="11010002" y="2206639"/>
            <a:ext cx="1442997" cy="101634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The question for patients to complete re activity levels gives a really good starting point for discussions to be had I think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058706" y="3364183"/>
            <a:ext cx="3631294" cy="72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002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2466</TotalTime>
  <Words>695</Words>
  <Application>Microsoft Office PowerPoint</Application>
  <PresentationFormat>A3 Paper (297x420 mm)</PresentationFormat>
  <Paragraphs>69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Salford Royal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Sampson Jo J</dc:creator>
  <cp:lastModifiedBy>Laura Pattinson</cp:lastModifiedBy>
  <cp:revision>76</cp:revision>
  <dcterms:created xsi:type="dcterms:W3CDTF">2015-12-10T09:20:02Z</dcterms:created>
  <dcterms:modified xsi:type="dcterms:W3CDTF">2017-10-05T19:27:05Z</dcterms:modified>
</cp:coreProperties>
</file>