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50" r:id="rId1"/>
  </p:sldMasterIdLst>
  <p:notesMasterIdLst>
    <p:notesMasterId r:id="rId33"/>
  </p:notesMasterIdLst>
  <p:handoutMasterIdLst>
    <p:handoutMasterId r:id="rId34"/>
  </p:handoutMasterIdLst>
  <p:sldIdLst>
    <p:sldId id="440" r:id="rId2"/>
    <p:sldId id="619" r:id="rId3"/>
    <p:sldId id="672" r:id="rId4"/>
    <p:sldId id="600" r:id="rId5"/>
    <p:sldId id="665" r:id="rId6"/>
    <p:sldId id="588" r:id="rId7"/>
    <p:sldId id="507" r:id="rId8"/>
    <p:sldId id="623" r:id="rId9"/>
    <p:sldId id="607" r:id="rId10"/>
    <p:sldId id="581" r:id="rId11"/>
    <p:sldId id="528" r:id="rId12"/>
    <p:sldId id="511" r:id="rId13"/>
    <p:sldId id="542" r:id="rId14"/>
    <p:sldId id="671" r:id="rId15"/>
    <p:sldId id="518" r:id="rId16"/>
    <p:sldId id="520" r:id="rId17"/>
    <p:sldId id="522" r:id="rId18"/>
    <p:sldId id="524" r:id="rId19"/>
    <p:sldId id="661" r:id="rId20"/>
    <p:sldId id="670" r:id="rId21"/>
    <p:sldId id="590" r:id="rId22"/>
    <p:sldId id="642" r:id="rId23"/>
    <p:sldId id="644" r:id="rId24"/>
    <p:sldId id="641" r:id="rId25"/>
    <p:sldId id="532" r:id="rId26"/>
    <p:sldId id="533" r:id="rId27"/>
    <p:sldId id="536" r:id="rId28"/>
    <p:sldId id="537" r:id="rId29"/>
    <p:sldId id="526" r:id="rId30"/>
    <p:sldId id="601" r:id="rId31"/>
    <p:sldId id="664" r:id="rId32"/>
  </p:sldIdLst>
  <p:sldSz cx="10688638" cy="7562850"/>
  <p:notesSz cx="6797675" cy="9926638"/>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203C"/>
    <a:srgbClr val="0000FF"/>
    <a:srgbClr val="CCECFF"/>
    <a:srgbClr val="8F2032"/>
    <a:srgbClr val="8F2015"/>
    <a:srgbClr val="852015"/>
    <a:srgbClr val="D14021"/>
    <a:srgbClr val="852515"/>
    <a:srgbClr val="990033"/>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466" autoAdjust="0"/>
    <p:restoredTop sz="91005" autoAdjust="0"/>
  </p:normalViewPr>
  <p:slideViewPr>
    <p:cSldViewPr>
      <p:cViewPr>
        <p:scale>
          <a:sx n="50" d="100"/>
          <a:sy n="50" d="100"/>
        </p:scale>
        <p:origin x="-1440" y="-197"/>
      </p:cViewPr>
      <p:guideLst>
        <p:guide orient="horz" pos="2382"/>
        <p:guide pos="33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9A5DC-EA46-4775-BC03-EA138F6BB49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GB"/>
        </a:p>
      </dgm:t>
    </dgm:pt>
    <dgm:pt modelId="{0D087F47-8CEA-4E46-A888-F46A14071EE6}">
      <dgm:prSet phldrT="[Text]"/>
      <dgm:spPr/>
      <dgm:t>
        <a:bodyPr/>
        <a:lstStyle/>
        <a:p>
          <a:r>
            <a:rPr lang="en-GB" b="1" dirty="0" smtClean="0">
              <a:solidFill>
                <a:srgbClr val="33CCCC"/>
              </a:solidFill>
            </a:rPr>
            <a:t>ABI</a:t>
          </a:r>
          <a:endParaRPr lang="en-GB" b="1" dirty="0">
            <a:solidFill>
              <a:srgbClr val="33CCCC"/>
            </a:solidFill>
          </a:endParaRPr>
        </a:p>
      </dgm:t>
    </dgm:pt>
    <dgm:pt modelId="{CC3618B7-C73F-49AA-9075-80B9BA8C411D}" type="parTrans" cxnId="{5831330B-B56A-4CAF-88C3-6507DE038AFA}">
      <dgm:prSet/>
      <dgm:spPr/>
      <dgm:t>
        <a:bodyPr/>
        <a:lstStyle/>
        <a:p>
          <a:endParaRPr lang="en-GB"/>
        </a:p>
      </dgm:t>
    </dgm:pt>
    <dgm:pt modelId="{FD6C396F-CC57-4F83-A9E2-0E26FC0D18E1}" type="sibTrans" cxnId="{5831330B-B56A-4CAF-88C3-6507DE038AFA}">
      <dgm:prSet/>
      <dgm:spPr/>
      <dgm:t>
        <a:bodyPr/>
        <a:lstStyle/>
        <a:p>
          <a:endParaRPr lang="en-GB"/>
        </a:p>
      </dgm:t>
    </dgm:pt>
    <dgm:pt modelId="{E4B058E6-8A4F-406A-8C63-A9F04547B9EF}">
      <dgm:prSet phldrT="[Text]"/>
      <dgm:spPr/>
      <dgm:t>
        <a:bodyPr/>
        <a:lstStyle/>
        <a:p>
          <a:r>
            <a:rPr lang="en-GB" dirty="0" smtClean="0">
              <a:solidFill>
                <a:srgbClr val="C00000"/>
              </a:solidFill>
            </a:rPr>
            <a:t>IBA</a:t>
          </a:r>
          <a:endParaRPr lang="en-GB" dirty="0">
            <a:solidFill>
              <a:srgbClr val="C00000"/>
            </a:solidFill>
          </a:endParaRPr>
        </a:p>
      </dgm:t>
    </dgm:pt>
    <dgm:pt modelId="{22368258-9BE8-4B56-9E8B-3B4AFBFA1F29}" type="parTrans" cxnId="{584C1301-09DB-4CA6-A001-99D85E60A14C}">
      <dgm:prSet/>
      <dgm:spPr/>
      <dgm:t>
        <a:bodyPr/>
        <a:lstStyle/>
        <a:p>
          <a:endParaRPr lang="en-GB"/>
        </a:p>
      </dgm:t>
    </dgm:pt>
    <dgm:pt modelId="{4317163E-86CC-4C96-AF07-7C47D3E2979E}" type="sibTrans" cxnId="{584C1301-09DB-4CA6-A001-99D85E60A14C}">
      <dgm:prSet/>
      <dgm:spPr/>
      <dgm:t>
        <a:bodyPr/>
        <a:lstStyle/>
        <a:p>
          <a:endParaRPr lang="en-GB"/>
        </a:p>
      </dgm:t>
    </dgm:pt>
    <dgm:pt modelId="{C948967B-30E6-4E54-8C85-DB8D7EB46CA9}" type="pres">
      <dgm:prSet presAssocID="{E1D9A5DC-EA46-4775-BC03-EA138F6BB49A}" presName="compositeShape" presStyleCnt="0">
        <dgm:presLayoutVars>
          <dgm:chMax val="2"/>
          <dgm:dir/>
          <dgm:resizeHandles val="exact"/>
        </dgm:presLayoutVars>
      </dgm:prSet>
      <dgm:spPr/>
      <dgm:t>
        <a:bodyPr/>
        <a:lstStyle/>
        <a:p>
          <a:endParaRPr lang="en-GB"/>
        </a:p>
      </dgm:t>
    </dgm:pt>
    <dgm:pt modelId="{EDEB3299-0A56-4B2E-9D48-46A8BC297E63}" type="pres">
      <dgm:prSet presAssocID="{E1D9A5DC-EA46-4775-BC03-EA138F6BB49A}" presName="divider" presStyleLbl="fgShp" presStyleIdx="0" presStyleCnt="1"/>
      <dgm:spPr/>
    </dgm:pt>
    <dgm:pt modelId="{55A325D4-F68F-4719-AFE1-6E824EA29836}" type="pres">
      <dgm:prSet presAssocID="{0D087F47-8CEA-4E46-A888-F46A14071EE6}" presName="downArrow" presStyleLbl="node1" presStyleIdx="0" presStyleCnt="2"/>
      <dgm:spPr/>
    </dgm:pt>
    <dgm:pt modelId="{5E9302A6-E055-4EC7-ACD8-407CC5605E75}" type="pres">
      <dgm:prSet presAssocID="{0D087F47-8CEA-4E46-A888-F46A14071EE6}" presName="downArrowText" presStyleLbl="revTx" presStyleIdx="0" presStyleCnt="2">
        <dgm:presLayoutVars>
          <dgm:bulletEnabled val="1"/>
        </dgm:presLayoutVars>
      </dgm:prSet>
      <dgm:spPr/>
      <dgm:t>
        <a:bodyPr/>
        <a:lstStyle/>
        <a:p>
          <a:endParaRPr lang="en-GB"/>
        </a:p>
      </dgm:t>
    </dgm:pt>
    <dgm:pt modelId="{33DA34B6-6272-4294-A704-569A6ABAE884}" type="pres">
      <dgm:prSet presAssocID="{E4B058E6-8A4F-406A-8C63-A9F04547B9EF}" presName="upArrow" presStyleLbl="node1" presStyleIdx="1" presStyleCnt="2"/>
      <dgm:spPr/>
    </dgm:pt>
    <dgm:pt modelId="{97E096C4-01B6-4E75-ACA5-5845D367A542}" type="pres">
      <dgm:prSet presAssocID="{E4B058E6-8A4F-406A-8C63-A9F04547B9EF}" presName="upArrowText" presStyleLbl="revTx" presStyleIdx="1" presStyleCnt="2">
        <dgm:presLayoutVars>
          <dgm:bulletEnabled val="1"/>
        </dgm:presLayoutVars>
      </dgm:prSet>
      <dgm:spPr/>
      <dgm:t>
        <a:bodyPr/>
        <a:lstStyle/>
        <a:p>
          <a:endParaRPr lang="en-GB"/>
        </a:p>
      </dgm:t>
    </dgm:pt>
  </dgm:ptLst>
  <dgm:cxnLst>
    <dgm:cxn modelId="{D3196EBC-A4A0-4CF6-B482-67C8505423AA}" type="presOf" srcId="{E4B058E6-8A4F-406A-8C63-A9F04547B9EF}" destId="{97E096C4-01B6-4E75-ACA5-5845D367A542}" srcOrd="0" destOrd="0" presId="urn:microsoft.com/office/officeart/2005/8/layout/arrow3"/>
    <dgm:cxn modelId="{50C57E2E-D425-4D21-AC0F-692B42725752}" type="presOf" srcId="{0D087F47-8CEA-4E46-A888-F46A14071EE6}" destId="{5E9302A6-E055-4EC7-ACD8-407CC5605E75}" srcOrd="0" destOrd="0" presId="urn:microsoft.com/office/officeart/2005/8/layout/arrow3"/>
    <dgm:cxn modelId="{5831330B-B56A-4CAF-88C3-6507DE038AFA}" srcId="{E1D9A5DC-EA46-4775-BC03-EA138F6BB49A}" destId="{0D087F47-8CEA-4E46-A888-F46A14071EE6}" srcOrd="0" destOrd="0" parTransId="{CC3618B7-C73F-49AA-9075-80B9BA8C411D}" sibTransId="{FD6C396F-CC57-4F83-A9E2-0E26FC0D18E1}"/>
    <dgm:cxn modelId="{584C1301-09DB-4CA6-A001-99D85E60A14C}" srcId="{E1D9A5DC-EA46-4775-BC03-EA138F6BB49A}" destId="{E4B058E6-8A4F-406A-8C63-A9F04547B9EF}" srcOrd="1" destOrd="0" parTransId="{22368258-9BE8-4B56-9E8B-3B4AFBFA1F29}" sibTransId="{4317163E-86CC-4C96-AF07-7C47D3E2979E}"/>
    <dgm:cxn modelId="{24474286-9BFB-4570-8C4B-DDBED8059109}" type="presOf" srcId="{E1D9A5DC-EA46-4775-BC03-EA138F6BB49A}" destId="{C948967B-30E6-4E54-8C85-DB8D7EB46CA9}" srcOrd="0" destOrd="0" presId="urn:microsoft.com/office/officeart/2005/8/layout/arrow3"/>
    <dgm:cxn modelId="{F67B4B65-17B0-4A6C-AC6B-CB126CA2A819}" type="presParOf" srcId="{C948967B-30E6-4E54-8C85-DB8D7EB46CA9}" destId="{EDEB3299-0A56-4B2E-9D48-46A8BC297E63}" srcOrd="0" destOrd="0" presId="urn:microsoft.com/office/officeart/2005/8/layout/arrow3"/>
    <dgm:cxn modelId="{5D683D73-615D-4604-9E4A-A079923B2146}" type="presParOf" srcId="{C948967B-30E6-4E54-8C85-DB8D7EB46CA9}" destId="{55A325D4-F68F-4719-AFE1-6E824EA29836}" srcOrd="1" destOrd="0" presId="urn:microsoft.com/office/officeart/2005/8/layout/arrow3"/>
    <dgm:cxn modelId="{D543E70B-0355-430E-9292-9F21A98A24A7}" type="presParOf" srcId="{C948967B-30E6-4E54-8C85-DB8D7EB46CA9}" destId="{5E9302A6-E055-4EC7-ACD8-407CC5605E75}" srcOrd="2" destOrd="0" presId="urn:microsoft.com/office/officeart/2005/8/layout/arrow3"/>
    <dgm:cxn modelId="{B39E3905-200F-49F9-BA4B-D304BFFBAE68}" type="presParOf" srcId="{C948967B-30E6-4E54-8C85-DB8D7EB46CA9}" destId="{33DA34B6-6272-4294-A704-569A6ABAE884}" srcOrd="3" destOrd="0" presId="urn:microsoft.com/office/officeart/2005/8/layout/arrow3"/>
    <dgm:cxn modelId="{F856C4AB-C6BB-4F17-8B11-0B1F2A8FF85D}" type="presParOf" srcId="{C948967B-30E6-4E54-8C85-DB8D7EB46CA9}" destId="{97E096C4-01B6-4E75-ACA5-5845D367A542}"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B3299-0A56-4B2E-9D48-46A8BC297E63}">
      <dsp:nvSpPr>
        <dsp:cNvPr id="0" name=""/>
        <dsp:cNvSpPr/>
      </dsp:nvSpPr>
      <dsp:spPr>
        <a:xfrm rot="21300000">
          <a:off x="9785" y="673250"/>
          <a:ext cx="3575678" cy="380680"/>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A325D4-F68F-4719-AFE1-6E824EA29836}">
      <dsp:nvSpPr>
        <dsp:cNvPr id="0" name=""/>
        <dsp:cNvSpPr/>
      </dsp:nvSpPr>
      <dsp:spPr>
        <a:xfrm>
          <a:off x="431430" y="86359"/>
          <a:ext cx="1078575" cy="690872"/>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9302A6-E055-4EC7-ACD8-407CC5605E75}">
      <dsp:nvSpPr>
        <dsp:cNvPr id="0" name=""/>
        <dsp:cNvSpPr/>
      </dsp:nvSpPr>
      <dsp:spPr>
        <a:xfrm>
          <a:off x="1905482" y="0"/>
          <a:ext cx="1150480" cy="72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b="1" kern="1200" dirty="0" smtClean="0">
              <a:solidFill>
                <a:srgbClr val="33CCCC"/>
              </a:solidFill>
            </a:rPr>
            <a:t>ABI</a:t>
          </a:r>
          <a:endParaRPr lang="en-GB" sz="2500" b="1" kern="1200" dirty="0">
            <a:solidFill>
              <a:srgbClr val="33CCCC"/>
            </a:solidFill>
          </a:endParaRPr>
        </a:p>
      </dsp:txBody>
      <dsp:txXfrm>
        <a:off x="1905482" y="0"/>
        <a:ext cx="1150480" cy="725416"/>
      </dsp:txXfrm>
    </dsp:sp>
    <dsp:sp modelId="{33DA34B6-6272-4294-A704-569A6ABAE884}">
      <dsp:nvSpPr>
        <dsp:cNvPr id="0" name=""/>
        <dsp:cNvSpPr/>
      </dsp:nvSpPr>
      <dsp:spPr>
        <a:xfrm>
          <a:off x="2085244" y="949949"/>
          <a:ext cx="1078575" cy="690872"/>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E096C4-01B6-4E75-ACA5-5845D367A542}">
      <dsp:nvSpPr>
        <dsp:cNvPr id="0" name=""/>
        <dsp:cNvSpPr/>
      </dsp:nvSpPr>
      <dsp:spPr>
        <a:xfrm>
          <a:off x="539287" y="1001764"/>
          <a:ext cx="1150480" cy="72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kern="1200" dirty="0" smtClean="0">
              <a:solidFill>
                <a:srgbClr val="C00000"/>
              </a:solidFill>
            </a:rPr>
            <a:t>IBA</a:t>
          </a:r>
          <a:endParaRPr lang="en-GB" sz="2500" kern="1200" dirty="0">
            <a:solidFill>
              <a:srgbClr val="C00000"/>
            </a:solidFill>
          </a:endParaRPr>
        </a:p>
      </dsp:txBody>
      <dsp:txXfrm>
        <a:off x="539287" y="1001764"/>
        <a:ext cx="1150480" cy="725416"/>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B9CF797-141F-4006-A95B-07DEEF13543D}" type="datetimeFigureOut">
              <a:rPr lang="en-GB" smtClean="0"/>
              <a:pPr/>
              <a:t>12/12/2017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FC52D48-6F8F-4E43-AF98-EB670E5D7471}" type="slidenum">
              <a:rPr lang="en-GB" smtClean="0"/>
              <a:pPr/>
              <a:t>‹#›</a:t>
            </a:fld>
            <a:endParaRPr lang="en-GB"/>
          </a:p>
        </p:txBody>
      </p:sp>
    </p:spTree>
    <p:extLst>
      <p:ext uri="{BB962C8B-B14F-4D97-AF65-F5344CB8AC3E}">
        <p14:creationId xmlns:p14="http://schemas.microsoft.com/office/powerpoint/2010/main" val="2085697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099" name="Rectangle 3"/>
          <p:cNvSpPr>
            <a:spLocks noGrp="1" noChangeArrowheads="1"/>
          </p:cNvSpPr>
          <p:nvPr>
            <p:ph type="dt" idx="1"/>
          </p:nvPr>
        </p:nvSpPr>
        <p:spPr bwMode="auto">
          <a:xfrm>
            <a:off x="3852018"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100" name="Rectangle 4"/>
          <p:cNvSpPr>
            <a:spLocks noGrp="1" noRot="1" noChangeAspect="1" noChangeArrowheads="1" noTextEdit="1"/>
          </p:cNvSpPr>
          <p:nvPr>
            <p:ph type="sldImg" idx="2"/>
          </p:nvPr>
        </p:nvSpPr>
        <p:spPr bwMode="auto">
          <a:xfrm>
            <a:off x="768350" y="744538"/>
            <a:ext cx="5260975"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06357" y="4715154"/>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2" y="9430307"/>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103" name="Rectangle 7"/>
          <p:cNvSpPr>
            <a:spLocks noGrp="1" noChangeArrowheads="1"/>
          </p:cNvSpPr>
          <p:nvPr>
            <p:ph type="sldNum" sz="quarter" idx="5"/>
          </p:nvPr>
        </p:nvSpPr>
        <p:spPr bwMode="auto">
          <a:xfrm>
            <a:off x="3852018" y="9430307"/>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B82C169-08A0-435D-95EB-1FE0549B6442}" type="slidenum">
              <a:rPr lang="en-GB"/>
              <a:pPr/>
              <a:t>‹#›</a:t>
            </a:fld>
            <a:endParaRPr lang="en-GB"/>
          </a:p>
        </p:txBody>
      </p:sp>
    </p:spTree>
    <p:extLst>
      <p:ext uri="{BB962C8B-B14F-4D97-AF65-F5344CB8AC3E}">
        <p14:creationId xmlns:p14="http://schemas.microsoft.com/office/powerpoint/2010/main" val="33158503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5D42A-F1B8-4592-95B6-E0D0FA0524A2}" type="slidenum">
              <a:rPr lang="en-GB"/>
              <a:pPr/>
              <a:t>1</a:t>
            </a:fld>
            <a:endParaRPr lang="en-GB"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18</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21</a:t>
            </a:fld>
            <a:endParaRPr lang="en-US" dirty="0"/>
          </a:p>
        </p:txBody>
      </p:sp>
    </p:spTree>
    <p:extLst>
      <p:ext uri="{BB962C8B-B14F-4D97-AF65-F5344CB8AC3E}">
        <p14:creationId xmlns:p14="http://schemas.microsoft.com/office/powerpoint/2010/main" val="3033921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24</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25</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26</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27</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28</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29</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7</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10</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11</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12</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13</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solidFill>
                  <a:prstClr val="black"/>
                </a:solidFill>
              </a:rPr>
              <a:pPr/>
              <a:t>14</a:t>
            </a:fld>
            <a:endParaRPr lang="en-GB" dirty="0">
              <a:solidFill>
                <a:prstClr val="black"/>
              </a:solidFill>
            </a:endParaRPr>
          </a:p>
        </p:txBody>
      </p:sp>
      <p:sp>
        <p:nvSpPr>
          <p:cNvPr id="5" name="Notes Placeholder 4"/>
          <p:cNvSpPr>
            <a:spLocks noGrp="1"/>
          </p:cNvSpPr>
          <p:nvPr>
            <p:ph type="body" sz="quarter" idx="11"/>
          </p:nvPr>
        </p:nvSpPr>
        <p:spPr/>
        <p:txBody>
          <a:bodyPr>
            <a:normAutofit/>
          </a:bodyPr>
          <a:lstStyle/>
          <a:p>
            <a:pPr marL="228600" indent="-228600">
              <a:buFont typeface="Calibri" pitchFamily="34" charset="0"/>
              <a:buAutoNum type="arabicPeriod"/>
            </a:pPr>
            <a:r>
              <a:rPr lang="en-GB" sz="1000" dirty="0" smtClean="0">
                <a:latin typeface="Arial" pitchFamily="34" charset="0"/>
                <a:ea typeface="ＭＳ Ｐゴシック"/>
              </a:rPr>
              <a:t>You may already be doing this – there is a ‘subtle difference’ between asking whether someone smokes or drinks is not asking permission to raise the issue</a:t>
            </a:r>
          </a:p>
          <a:p>
            <a:pPr marL="228600" indent="-228600">
              <a:buFont typeface="Calibri" pitchFamily="34" charset="0"/>
              <a:buAutoNum type="arabicPeriod"/>
            </a:pPr>
            <a:r>
              <a:rPr lang="en-GB" sz="1000" dirty="0" smtClean="0">
                <a:latin typeface="Arial" pitchFamily="34" charset="0"/>
                <a:ea typeface="ＭＳ Ｐゴシック"/>
              </a:rPr>
              <a:t>This simple thing sets the </a:t>
            </a:r>
            <a:r>
              <a:rPr lang="en-GB" sz="1000" b="1" dirty="0" smtClean="0">
                <a:latin typeface="Arial" pitchFamily="34" charset="0"/>
                <a:ea typeface="ＭＳ Ｐゴシック"/>
              </a:rPr>
              <a:t>collaborative tone </a:t>
            </a:r>
            <a:r>
              <a:rPr lang="en-GB" sz="1000" dirty="0" smtClean="0">
                <a:latin typeface="Arial" pitchFamily="34" charset="0"/>
                <a:ea typeface="ＭＳ Ｐゴシック"/>
              </a:rPr>
              <a:t>for the next couple of minutes right at the start of this brief conversation</a:t>
            </a:r>
          </a:p>
          <a:p>
            <a:pPr lvl="1">
              <a:buFontTx/>
              <a:buChar char="•"/>
            </a:pPr>
            <a:r>
              <a:rPr lang="en-GB" sz="1000" dirty="0" smtClean="0">
                <a:latin typeface="Arial" pitchFamily="34" charset="0"/>
                <a:ea typeface="ＭＳ Ｐゴシック"/>
              </a:rPr>
              <a:t>This helps the clients engage, </a:t>
            </a:r>
          </a:p>
          <a:p>
            <a:pPr lvl="1">
              <a:buFontTx/>
              <a:buChar char="•"/>
            </a:pPr>
            <a:r>
              <a:rPr lang="en-GB" sz="1000" dirty="0" smtClean="0">
                <a:latin typeface="Arial" pitchFamily="34" charset="0"/>
                <a:ea typeface="ＭＳ Ｐゴシック"/>
              </a:rPr>
              <a:t>engenders their ownership of the issue and </a:t>
            </a:r>
          </a:p>
          <a:p>
            <a:pPr lvl="1">
              <a:buFontTx/>
              <a:buChar char="•"/>
            </a:pPr>
            <a:r>
              <a:rPr lang="en-GB" sz="1000" dirty="0" smtClean="0">
                <a:latin typeface="Arial" pitchFamily="34" charset="0"/>
                <a:ea typeface="ＭＳ Ｐゴシック"/>
              </a:rPr>
              <a:t>reduces resistance     </a:t>
            </a:r>
          </a:p>
          <a:p>
            <a:pPr lvl="1">
              <a:buFontTx/>
              <a:buChar char="•"/>
            </a:pPr>
            <a:endParaRPr lang="en-GB" sz="1000" dirty="0" smtClean="0">
              <a:latin typeface="Arial" pitchFamily="34" charset="0"/>
              <a:ea typeface="ＭＳ Ｐゴシック"/>
            </a:endParaRPr>
          </a:p>
          <a:p>
            <a:pPr marL="228600" indent="-228600"/>
            <a:r>
              <a:rPr lang="en-GB" sz="1000" dirty="0" smtClean="0">
                <a:latin typeface="Arial" pitchFamily="34" charset="0"/>
                <a:ea typeface="ＭＳ Ｐゴシック"/>
              </a:rPr>
              <a:t>MI Principles - Always gain permission before giving advice</a:t>
            </a:r>
          </a:p>
          <a:p>
            <a:pPr marL="228600" indent="-228600"/>
            <a:endParaRPr lang="en-GB" sz="1000" dirty="0" smtClean="0">
              <a:latin typeface="Arial" pitchFamily="34" charset="0"/>
              <a:ea typeface="ＭＳ Ｐゴシック"/>
            </a:endParaRPr>
          </a:p>
          <a:p>
            <a:pPr marL="228600" indent="-228600"/>
            <a:r>
              <a:rPr lang="en-GB" sz="1000" dirty="0" smtClean="0">
                <a:latin typeface="Arial" pitchFamily="34" charset="0"/>
                <a:ea typeface="ＭＳ Ｐゴシック"/>
              </a:rPr>
              <a:t>Communicate risk sensitively - Smoking, Alcohol, Obesity</a:t>
            </a:r>
          </a:p>
          <a:p>
            <a:pPr lvl="1">
              <a:buFontTx/>
              <a:buChar char="•"/>
            </a:pPr>
            <a:endParaRPr lang="en-GB" dirty="0" smtClean="0">
              <a:latin typeface="Arial" pitchFamily="34" charset="0"/>
              <a:ea typeface="ＭＳ Ｐゴシック"/>
            </a:endParaRPr>
          </a:p>
          <a:p>
            <a:pPr lvl="1">
              <a:buFontTx/>
              <a:buChar char="•"/>
            </a:pPr>
            <a:endParaRPr lang="en-GB" dirty="0" smtClean="0">
              <a:latin typeface="Arial" pitchFamily="34" charset="0"/>
              <a:ea typeface="ＭＳ Ｐゴシック"/>
            </a:endParaRPr>
          </a:p>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15</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17</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85262" cy="1620838"/>
          </a:xfrm>
        </p:spPr>
        <p:txBody>
          <a:bodyPr/>
          <a:lstStyle/>
          <a:p>
            <a:r>
              <a:rPr lang="en-US" smtClean="0"/>
              <a:t>Click to edit Master title style</a:t>
            </a:r>
            <a:endParaRPr lang="en-GB"/>
          </a:p>
        </p:txBody>
      </p:sp>
      <p:sp>
        <p:nvSpPr>
          <p:cNvPr id="3" name="Subtitle 2"/>
          <p:cNvSpPr>
            <a:spLocks noGrp="1"/>
          </p:cNvSpPr>
          <p:nvPr>
            <p:ph type="subTitle" idx="1"/>
          </p:nvPr>
        </p:nvSpPr>
        <p:spPr>
          <a:xfrm>
            <a:off x="1603375" y="4286250"/>
            <a:ext cx="7481888"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3338" y="457200"/>
            <a:ext cx="2270125"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457200"/>
            <a:ext cx="6662738"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0688638" cy="6957122"/>
          </a:xfrm>
        </p:spPr>
        <p:txBody>
          <a:bodyPr rtlCol="0">
            <a:normAutofit/>
          </a:bodyPr>
          <a:lstStyle/>
          <a:p>
            <a:pPr lvl="0"/>
            <a:endParaRPr lang="en-US" noProof="0" dirty="0"/>
          </a:p>
        </p:txBody>
      </p:sp>
      <p:sp>
        <p:nvSpPr>
          <p:cNvPr id="3" name="Slide Number Placeholder 5"/>
          <p:cNvSpPr>
            <a:spLocks noGrp="1"/>
          </p:cNvSpPr>
          <p:nvPr>
            <p:ph type="sldNum" sz="quarter" idx="14"/>
          </p:nvPr>
        </p:nvSpPr>
        <p:spPr>
          <a:xfrm>
            <a:off x="0" y="6957122"/>
            <a:ext cx="10688638" cy="605728"/>
          </a:xfrm>
          <a:prstGeom prst="rect">
            <a:avLst/>
          </a:prstGeom>
        </p:spPr>
        <p:txBody>
          <a:bodyPr lIns="104287" tIns="52144" rIns="104287" bIns="52144"/>
          <a:lstStyle>
            <a:lvl1pPr>
              <a:defRPr/>
            </a:lvl1pPr>
          </a:lstStyle>
          <a:p>
            <a:pPr>
              <a:defRPr/>
            </a:pPr>
            <a:r>
              <a:rPr lang="en-US" dirty="0" smtClean="0">
                <a:solidFill>
                  <a:prstClr val="white"/>
                </a:solidFill>
              </a:rPr>
              <a:t>  </a:t>
            </a:r>
            <a:fld id="{EB4B846C-37E1-4198-8614-DFE920AB1F04}" type="slidenum">
              <a:rPr lang="en-US" smtClean="0">
                <a:solidFill>
                  <a:prstClr val="white"/>
                </a:solidFill>
              </a:rPr>
              <a:pPr>
                <a:defRPr/>
              </a:pPr>
              <a:t>‹#›</a:t>
            </a:fld>
            <a:endParaRPr lang="en-US" dirty="0">
              <a:solidFill>
                <a:prstClr val="white"/>
              </a:solidFill>
            </a:endParaRPr>
          </a:p>
        </p:txBody>
      </p:sp>
      <p:sp>
        <p:nvSpPr>
          <p:cNvPr id="4" name="Footer Placeholder 5"/>
          <p:cNvSpPr>
            <a:spLocks noGrp="1"/>
          </p:cNvSpPr>
          <p:nvPr>
            <p:ph type="ftr" sz="quarter" idx="15"/>
          </p:nvPr>
        </p:nvSpPr>
        <p:spPr/>
        <p:txBody>
          <a:bodyPr/>
          <a:lstStyle>
            <a:lvl1pPr algn="l">
              <a:defRPr sz="1400" baseline="0">
                <a:solidFill>
                  <a:schemeClr val="bg1"/>
                </a:solidFill>
                <a:latin typeface="Arial" pitchFamily="34" charset="0"/>
              </a:defRPr>
            </a:lvl1pPr>
          </a:lstStyle>
          <a:p>
            <a:pPr>
              <a:defRPr/>
            </a:pPr>
            <a:r>
              <a:rPr lang="en-GB" smtClean="0">
                <a:solidFill>
                  <a:prstClr val="white"/>
                </a:solidFill>
              </a:rPr>
              <a:t>Alcohol &amp; Health Check</a:t>
            </a:r>
            <a:endParaRPr lang="en-US" dirty="0">
              <a:solidFill>
                <a:prstClr val="white"/>
              </a:solidFill>
            </a:endParaRPr>
          </a:p>
        </p:txBody>
      </p:sp>
    </p:spTree>
    <p:extLst>
      <p:ext uri="{BB962C8B-B14F-4D97-AF65-F5344CB8AC3E}">
        <p14:creationId xmlns:p14="http://schemas.microsoft.com/office/powerpoint/2010/main" val="258437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81200"/>
            <a:ext cx="446563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56238" y="1981200"/>
            <a:ext cx="4467225"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Box 7"/>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Box 3"/>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ext slide2 b-ground"/>
          <p:cNvPicPr>
            <a:picLocks noChangeAspect="1" noChangeArrowheads="1"/>
          </p:cNvPicPr>
          <p:nvPr/>
        </p:nvPicPr>
        <p:blipFill>
          <a:blip r:embed="rId14" cstate="print"/>
          <a:srcRect/>
          <a:stretch>
            <a:fillRect/>
          </a:stretch>
        </p:blipFill>
        <p:spPr bwMode="auto">
          <a:xfrm>
            <a:off x="-3175" y="0"/>
            <a:ext cx="10694988" cy="7561263"/>
          </a:xfrm>
          <a:prstGeom prst="rect">
            <a:avLst/>
          </a:prstGeom>
          <a:noFill/>
        </p:spPr>
      </p:pic>
      <p:sp>
        <p:nvSpPr>
          <p:cNvPr id="1027" name="Rectangle 3"/>
          <p:cNvSpPr>
            <a:spLocks noGrp="1" noChangeArrowheads="1"/>
          </p:cNvSpPr>
          <p:nvPr>
            <p:ph type="title"/>
          </p:nvPr>
        </p:nvSpPr>
        <p:spPr bwMode="auto">
          <a:xfrm>
            <a:off x="838200" y="457200"/>
            <a:ext cx="9067800" cy="1219200"/>
          </a:xfrm>
          <a:prstGeom prst="rect">
            <a:avLst/>
          </a:prstGeom>
          <a:noFill/>
          <a:ln w="9525">
            <a:noFill/>
            <a:miter lim="800000"/>
            <a:headEnd/>
            <a:tailEnd/>
          </a:ln>
        </p:spPr>
        <p:txBody>
          <a:bodyPr vert="horz" wrap="square" lIns="104287" tIns="52144" rIns="104287" bIns="52144" numCol="1" anchor="ctr"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body" idx="1"/>
          </p:nvPr>
        </p:nvSpPr>
        <p:spPr bwMode="auto">
          <a:xfrm>
            <a:off x="838200" y="1981200"/>
            <a:ext cx="9085263" cy="4267200"/>
          </a:xfrm>
          <a:prstGeom prst="rect">
            <a:avLst/>
          </a:prstGeom>
          <a:noFill/>
          <a:ln w="9525">
            <a:noFill/>
            <a:miter lim="800000"/>
            <a:headEnd/>
            <a:tailEnd/>
          </a:ln>
        </p:spPr>
        <p:txBody>
          <a:bodyPr vert="horz" wrap="square" lIns="104287" tIns="52144" rIns="104287" bIns="5214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838200" y="6629400"/>
            <a:ext cx="6553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chemeClr val="bg1"/>
                </a:solidFill>
                <a:latin typeface="+mn-lt"/>
              </a:defRPr>
            </a:lvl1pPr>
          </a:lstStyle>
          <a:p>
            <a:r>
              <a:rPr lang="en-GB"/>
              <a:t>Insert name of presentation on Master Slide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dt="0"/>
  <p:txStyles>
    <p:titleStyle>
      <a:lvl1pPr algn="l" defTabSz="1042988" rtl="0" fontAlgn="base">
        <a:spcBef>
          <a:spcPct val="0"/>
        </a:spcBef>
        <a:spcAft>
          <a:spcPct val="0"/>
        </a:spcAft>
        <a:defRPr sz="4600">
          <a:solidFill>
            <a:srgbClr val="423F74"/>
          </a:solidFill>
          <a:latin typeface="+mj-lt"/>
          <a:ea typeface="+mj-ea"/>
          <a:cs typeface="+mj-cs"/>
        </a:defRPr>
      </a:lvl1pPr>
      <a:lvl2pPr algn="l" defTabSz="1042988" rtl="0" fontAlgn="base">
        <a:spcBef>
          <a:spcPct val="0"/>
        </a:spcBef>
        <a:spcAft>
          <a:spcPct val="0"/>
        </a:spcAft>
        <a:defRPr sz="4600">
          <a:solidFill>
            <a:srgbClr val="423F74"/>
          </a:solidFill>
          <a:latin typeface="Verdana Bold" pitchFamily="1" charset="0"/>
          <a:ea typeface="ＭＳ Ｐゴシック" pitchFamily="1" charset="-128"/>
        </a:defRPr>
      </a:lvl2pPr>
      <a:lvl3pPr algn="l" defTabSz="1042988" rtl="0" fontAlgn="base">
        <a:spcBef>
          <a:spcPct val="0"/>
        </a:spcBef>
        <a:spcAft>
          <a:spcPct val="0"/>
        </a:spcAft>
        <a:defRPr sz="4600">
          <a:solidFill>
            <a:srgbClr val="423F74"/>
          </a:solidFill>
          <a:latin typeface="Verdana Bold" pitchFamily="1" charset="0"/>
          <a:ea typeface="ＭＳ Ｐゴシック" pitchFamily="1" charset="-128"/>
        </a:defRPr>
      </a:lvl3pPr>
      <a:lvl4pPr algn="l" defTabSz="1042988" rtl="0" fontAlgn="base">
        <a:spcBef>
          <a:spcPct val="0"/>
        </a:spcBef>
        <a:spcAft>
          <a:spcPct val="0"/>
        </a:spcAft>
        <a:defRPr sz="4600">
          <a:solidFill>
            <a:srgbClr val="423F74"/>
          </a:solidFill>
          <a:latin typeface="Verdana Bold" pitchFamily="1" charset="0"/>
          <a:ea typeface="ＭＳ Ｐゴシック" pitchFamily="1" charset="-128"/>
        </a:defRPr>
      </a:lvl4pPr>
      <a:lvl5pPr algn="l" defTabSz="1042988" rtl="0" fontAlgn="base">
        <a:spcBef>
          <a:spcPct val="0"/>
        </a:spcBef>
        <a:spcAft>
          <a:spcPct val="0"/>
        </a:spcAft>
        <a:defRPr sz="4600">
          <a:solidFill>
            <a:srgbClr val="423F74"/>
          </a:solidFill>
          <a:latin typeface="Verdana Bold" pitchFamily="1" charset="0"/>
          <a:ea typeface="ＭＳ Ｐゴシック" pitchFamily="1" charset="-128"/>
        </a:defRPr>
      </a:lvl5pPr>
      <a:lvl6pPr marL="457200" algn="l" defTabSz="1042988" rtl="0" fontAlgn="base">
        <a:spcBef>
          <a:spcPct val="0"/>
        </a:spcBef>
        <a:spcAft>
          <a:spcPct val="0"/>
        </a:spcAft>
        <a:defRPr sz="4600">
          <a:solidFill>
            <a:srgbClr val="423F74"/>
          </a:solidFill>
          <a:latin typeface="Verdana Bold" pitchFamily="1" charset="0"/>
          <a:ea typeface="ＭＳ Ｐゴシック" pitchFamily="1" charset="-128"/>
        </a:defRPr>
      </a:lvl6pPr>
      <a:lvl7pPr marL="914400" algn="l" defTabSz="1042988" rtl="0" fontAlgn="base">
        <a:spcBef>
          <a:spcPct val="0"/>
        </a:spcBef>
        <a:spcAft>
          <a:spcPct val="0"/>
        </a:spcAft>
        <a:defRPr sz="4600">
          <a:solidFill>
            <a:srgbClr val="423F74"/>
          </a:solidFill>
          <a:latin typeface="Verdana Bold" pitchFamily="1" charset="0"/>
          <a:ea typeface="ＭＳ Ｐゴシック" pitchFamily="1" charset="-128"/>
        </a:defRPr>
      </a:lvl7pPr>
      <a:lvl8pPr marL="1371600" algn="l" defTabSz="1042988" rtl="0" fontAlgn="base">
        <a:spcBef>
          <a:spcPct val="0"/>
        </a:spcBef>
        <a:spcAft>
          <a:spcPct val="0"/>
        </a:spcAft>
        <a:defRPr sz="4600">
          <a:solidFill>
            <a:srgbClr val="423F74"/>
          </a:solidFill>
          <a:latin typeface="Verdana Bold" pitchFamily="1" charset="0"/>
          <a:ea typeface="ＭＳ Ｐゴシック" pitchFamily="1" charset="-128"/>
        </a:defRPr>
      </a:lvl8pPr>
      <a:lvl9pPr marL="1828800" algn="l" defTabSz="1042988" rtl="0" fontAlgn="base">
        <a:spcBef>
          <a:spcPct val="0"/>
        </a:spcBef>
        <a:spcAft>
          <a:spcPct val="0"/>
        </a:spcAft>
        <a:defRPr sz="4600">
          <a:solidFill>
            <a:srgbClr val="423F74"/>
          </a:solidFill>
          <a:latin typeface="Verdana Bold" pitchFamily="1" charset="0"/>
          <a:ea typeface="ＭＳ Ｐゴシック" pitchFamily="1" charset="-128"/>
        </a:defRPr>
      </a:lvl9pPr>
    </p:titleStyle>
    <p:bodyStyle>
      <a:lvl1pPr marL="390525" indent="-390525" algn="l" defTabSz="1042988" rtl="0" fontAlgn="base">
        <a:spcBef>
          <a:spcPct val="20000"/>
        </a:spcBef>
        <a:spcAft>
          <a:spcPct val="0"/>
        </a:spcAft>
        <a:buChar char="•"/>
        <a:defRPr sz="3600">
          <a:solidFill>
            <a:schemeClr val="tx1"/>
          </a:solidFill>
          <a:latin typeface="+mn-lt"/>
          <a:ea typeface="+mn-ea"/>
          <a:cs typeface="+mn-cs"/>
        </a:defRPr>
      </a:lvl1pPr>
      <a:lvl2pPr marL="847725" indent="-327025" algn="l" defTabSz="1042988" rtl="0" fontAlgn="base">
        <a:spcBef>
          <a:spcPct val="20000"/>
        </a:spcBef>
        <a:spcAft>
          <a:spcPct val="0"/>
        </a:spcAft>
        <a:buChar char="–"/>
        <a:defRPr sz="3200">
          <a:solidFill>
            <a:schemeClr val="tx1"/>
          </a:solidFill>
          <a:latin typeface="+mn-lt"/>
          <a:ea typeface="+mn-ea"/>
        </a:defRPr>
      </a:lvl2pPr>
      <a:lvl3pPr marL="1303338" indent="-260350" algn="l" defTabSz="1042988" rtl="0" fontAlgn="base">
        <a:spcBef>
          <a:spcPct val="20000"/>
        </a:spcBef>
        <a:spcAft>
          <a:spcPct val="0"/>
        </a:spcAft>
        <a:buChar char="•"/>
        <a:defRPr sz="2700">
          <a:solidFill>
            <a:schemeClr val="tx1"/>
          </a:solidFill>
          <a:latin typeface="+mn-lt"/>
          <a:ea typeface="+mn-ea"/>
        </a:defRPr>
      </a:lvl3pPr>
      <a:lvl4pPr marL="1825625" indent="-261938" algn="l" defTabSz="1042988" rtl="0" fontAlgn="base">
        <a:spcBef>
          <a:spcPct val="20000"/>
        </a:spcBef>
        <a:spcAft>
          <a:spcPct val="0"/>
        </a:spcAft>
        <a:buChar char="–"/>
        <a:defRPr sz="2300">
          <a:solidFill>
            <a:schemeClr val="tx1"/>
          </a:solidFill>
          <a:latin typeface="+mn-lt"/>
          <a:ea typeface="+mn-ea"/>
        </a:defRPr>
      </a:lvl4pPr>
      <a:lvl5pPr marL="2346325" indent="-260350" algn="l" defTabSz="1042988" rtl="0" fontAlgn="base">
        <a:spcBef>
          <a:spcPct val="20000"/>
        </a:spcBef>
        <a:spcAft>
          <a:spcPct val="0"/>
        </a:spcAft>
        <a:buChar char="»"/>
        <a:defRPr sz="2300">
          <a:solidFill>
            <a:schemeClr val="tx1"/>
          </a:solidFill>
          <a:latin typeface="+mn-lt"/>
          <a:ea typeface="+mn-ea"/>
        </a:defRPr>
      </a:lvl5pPr>
      <a:lvl6pPr marL="2803525" indent="-260350" algn="l" defTabSz="1042988" rtl="0" fontAlgn="base">
        <a:spcBef>
          <a:spcPct val="20000"/>
        </a:spcBef>
        <a:spcAft>
          <a:spcPct val="0"/>
        </a:spcAft>
        <a:buChar char="»"/>
        <a:defRPr sz="2300">
          <a:solidFill>
            <a:schemeClr val="tx1"/>
          </a:solidFill>
          <a:latin typeface="+mn-lt"/>
          <a:ea typeface="+mn-ea"/>
        </a:defRPr>
      </a:lvl6pPr>
      <a:lvl7pPr marL="3260725" indent="-260350" algn="l" defTabSz="1042988" rtl="0" fontAlgn="base">
        <a:spcBef>
          <a:spcPct val="20000"/>
        </a:spcBef>
        <a:spcAft>
          <a:spcPct val="0"/>
        </a:spcAft>
        <a:buChar char="»"/>
        <a:defRPr sz="2300">
          <a:solidFill>
            <a:schemeClr val="tx1"/>
          </a:solidFill>
          <a:latin typeface="+mn-lt"/>
          <a:ea typeface="+mn-ea"/>
        </a:defRPr>
      </a:lvl7pPr>
      <a:lvl8pPr marL="3717925" indent="-260350" algn="l" defTabSz="1042988" rtl="0" fontAlgn="base">
        <a:spcBef>
          <a:spcPct val="20000"/>
        </a:spcBef>
        <a:spcAft>
          <a:spcPct val="0"/>
        </a:spcAft>
        <a:buChar char="»"/>
        <a:defRPr sz="2300">
          <a:solidFill>
            <a:schemeClr val="tx1"/>
          </a:solidFill>
          <a:latin typeface="+mn-lt"/>
          <a:ea typeface="+mn-ea"/>
        </a:defRPr>
      </a:lvl8pPr>
      <a:lvl9pPr marL="4175125" indent="-260350" algn="l" defTabSz="1042988" rtl="0" fontAlgn="base">
        <a:spcBef>
          <a:spcPct val="20000"/>
        </a:spcBef>
        <a:spcAft>
          <a:spcPct val="0"/>
        </a:spcAft>
        <a:buChar char="»"/>
        <a:defRPr sz="23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wmf"/><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hyperlink" Target="http://www.google.co.uk/url?sa=i&amp;rct=j&amp;q=&amp;esrc=s&amp;frm=1&amp;source=images&amp;cd=&amp;cad=rja&amp;uact=8&amp;ved=0CAcQjRw&amp;url=http://www.fotosearch.com/UNN306/u26632588/&amp;ei=mkJwVYmdEMeRsgH0qIHwDw&amp;bvm=bv.94911696,d.bGg&amp;psig=AFQjCNEImOJu5dvTIFNIwvr7c5t5tANENg&amp;ust=1433506801812215"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 Id="rId1" Type="http://schemas.openxmlformats.org/officeDocument/2006/relationships/slideLayout" Target="../slideLayouts/slideLayout2.xml"/><Relationship Id="rId4" Type="http://schemas.openxmlformats.org/officeDocument/2006/relationships/image" Target="../media/image64.gif"/></Relationships>
</file>

<file path=ppt/slides/_rels/slide31.xml.rels><?xml version="1.0" encoding="UTF-8" standalone="yes"?>
<Relationships xmlns="http://schemas.openxmlformats.org/package/2006/relationships"><Relationship Id="rId3" Type="http://schemas.openxmlformats.org/officeDocument/2006/relationships/hyperlink" Target="http://guidance.nice.org.uk/PH24" TargetMode="External"/><Relationship Id="rId2" Type="http://schemas.openxmlformats.org/officeDocument/2006/relationships/hyperlink" Target="http://www.nice.org.uk/guidance/PH2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7432551" y="4933553"/>
            <a:ext cx="3024336" cy="1080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24" name="Title 23"/>
          <p:cNvSpPr>
            <a:spLocks noGrp="1"/>
          </p:cNvSpPr>
          <p:nvPr>
            <p:ph type="title"/>
          </p:nvPr>
        </p:nvSpPr>
        <p:spPr/>
        <p:txBody>
          <a:bodyPr/>
          <a:lstStyle/>
          <a:p>
            <a:endParaRPr lang="en-GB"/>
          </a:p>
        </p:txBody>
      </p:sp>
      <p:sp>
        <p:nvSpPr>
          <p:cNvPr id="25" name="Content Placeholder 24"/>
          <p:cNvSpPr>
            <a:spLocks noGrp="1"/>
          </p:cNvSpPr>
          <p:nvPr>
            <p:ph idx="1"/>
          </p:nvPr>
        </p:nvSpPr>
        <p:spPr/>
        <p:txBody>
          <a:bodyPr/>
          <a:lstStyle/>
          <a:p>
            <a:endParaRPr lang="en-GB"/>
          </a:p>
        </p:txBody>
      </p:sp>
      <p:sp>
        <p:nvSpPr>
          <p:cNvPr id="6" name="Footer Placeholder 3"/>
          <p:cNvSpPr>
            <a:spLocks noGrp="1"/>
          </p:cNvSpPr>
          <p:nvPr>
            <p:ph type="ftr" sz="quarter" idx="4294967295"/>
          </p:nvPr>
        </p:nvSpPr>
        <p:spPr>
          <a:xfrm>
            <a:off x="838200" y="6629400"/>
            <a:ext cx="6553200" cy="838200"/>
          </a:xfrm>
        </p:spPr>
        <p:txBody>
          <a:bodyPr/>
          <a:lstStyle/>
          <a:p>
            <a:r>
              <a:rPr lang="en-GB" smtClean="0"/>
              <a:t>Insert name of presentation on Master Slide</a:t>
            </a:r>
            <a:endParaRPr lang="en-GB" dirty="0"/>
          </a:p>
        </p:txBody>
      </p:sp>
      <p:pic>
        <p:nvPicPr>
          <p:cNvPr id="6153" name="Picture 9" descr="Title slide2 b-ground"/>
          <p:cNvPicPr>
            <a:picLocks noChangeAspect="1" noChangeArrowheads="1"/>
          </p:cNvPicPr>
          <p:nvPr/>
        </p:nvPicPr>
        <p:blipFill>
          <a:blip r:embed="rId3" cstate="print"/>
          <a:srcRect/>
          <a:stretch>
            <a:fillRect/>
          </a:stretch>
        </p:blipFill>
        <p:spPr bwMode="auto">
          <a:xfrm>
            <a:off x="0" y="1587"/>
            <a:ext cx="10694988" cy="7561263"/>
          </a:xfrm>
          <a:prstGeom prst="rect">
            <a:avLst/>
          </a:prstGeom>
          <a:noFill/>
        </p:spPr>
      </p:pic>
      <p:pic>
        <p:nvPicPr>
          <p:cNvPr id="7" name="Picture 4" descr="http://www.speedwell.co.uk/uploads/gallery/rcn_logo.jpg"/>
          <p:cNvPicPr>
            <a:picLocks noChangeAspect="1" noChangeArrowheads="1"/>
          </p:cNvPicPr>
          <p:nvPr/>
        </p:nvPicPr>
        <p:blipFill>
          <a:blip r:embed="rId4" cstate="print"/>
          <a:srcRect/>
          <a:stretch>
            <a:fillRect/>
          </a:stretch>
        </p:blipFill>
        <p:spPr bwMode="auto">
          <a:xfrm>
            <a:off x="7630335" y="1281095"/>
            <a:ext cx="2185968" cy="857256"/>
          </a:xfrm>
          <a:prstGeom prst="rect">
            <a:avLst/>
          </a:prstGeom>
          <a:noFill/>
        </p:spPr>
      </p:pic>
      <p:pic>
        <p:nvPicPr>
          <p:cNvPr id="8" name="Picture 2" descr="http://www.quartz-system.com/3rd_party_logos/Agored_Cymru_Logo_large.png"/>
          <p:cNvPicPr>
            <a:picLocks noChangeAspect="1" noChangeArrowheads="1"/>
          </p:cNvPicPr>
          <p:nvPr/>
        </p:nvPicPr>
        <p:blipFill>
          <a:blip r:embed="rId5" cstate="print"/>
          <a:srcRect/>
          <a:stretch>
            <a:fillRect/>
          </a:stretch>
        </p:blipFill>
        <p:spPr bwMode="auto">
          <a:xfrm>
            <a:off x="7487459" y="280963"/>
            <a:ext cx="2366735" cy="857256"/>
          </a:xfrm>
          <a:prstGeom prst="rect">
            <a:avLst/>
          </a:prstGeom>
          <a:noFill/>
        </p:spPr>
      </p:pic>
      <p:pic>
        <p:nvPicPr>
          <p:cNvPr id="11" name="Picture 7" descr="Welsh-Government_3.gif"/>
          <p:cNvPicPr>
            <a:picLocks noChangeAspect="1"/>
          </p:cNvPicPr>
          <p:nvPr/>
        </p:nvPicPr>
        <p:blipFill>
          <a:blip r:embed="rId6" cstate="print"/>
          <a:srcRect/>
          <a:stretch>
            <a:fillRect/>
          </a:stretch>
        </p:blipFill>
        <p:spPr bwMode="auto">
          <a:xfrm>
            <a:off x="200783" y="209525"/>
            <a:ext cx="1058039" cy="757460"/>
          </a:xfrm>
          <a:prstGeom prst="rect">
            <a:avLst/>
          </a:prstGeom>
          <a:noFill/>
          <a:ln w="9525">
            <a:noFill/>
            <a:miter lim="800000"/>
            <a:headEnd/>
            <a:tailEnd/>
          </a:ln>
        </p:spPr>
      </p:pic>
      <p:grpSp>
        <p:nvGrpSpPr>
          <p:cNvPr id="2" name="Group 18"/>
          <p:cNvGrpSpPr>
            <a:grpSpLocks/>
          </p:cNvGrpSpPr>
          <p:nvPr/>
        </p:nvGrpSpPr>
        <p:grpSpPr bwMode="auto">
          <a:xfrm>
            <a:off x="7701773" y="2424103"/>
            <a:ext cx="1000125" cy="785813"/>
            <a:chOff x="24476" y="528"/>
            <a:chExt cx="3076" cy="2955"/>
          </a:xfrm>
        </p:grpSpPr>
        <p:pic>
          <p:nvPicPr>
            <p:cNvPr id="13" name="Picture 19" descr="eng uni logos"/>
            <p:cNvPicPr>
              <a:picLocks noChangeAspect="1" noChangeArrowheads="1"/>
            </p:cNvPicPr>
            <p:nvPr/>
          </p:nvPicPr>
          <p:blipFill>
            <a:blip r:embed="rId7" cstate="print"/>
            <a:srcRect/>
            <a:stretch>
              <a:fillRect/>
            </a:stretch>
          </p:blipFill>
          <p:spPr bwMode="auto">
            <a:xfrm>
              <a:off x="24476" y="528"/>
              <a:ext cx="3076" cy="1443"/>
            </a:xfrm>
            <a:prstGeom prst="rect">
              <a:avLst/>
            </a:prstGeom>
            <a:noFill/>
            <a:ln w="9525">
              <a:noFill/>
              <a:miter lim="800000"/>
              <a:headEnd/>
              <a:tailEnd/>
            </a:ln>
          </p:spPr>
        </p:pic>
        <p:pic>
          <p:nvPicPr>
            <p:cNvPr id="14" name="Picture 20" descr="welsh uni logos"/>
            <p:cNvPicPr>
              <a:picLocks noChangeAspect="1" noChangeArrowheads="1"/>
            </p:cNvPicPr>
            <p:nvPr/>
          </p:nvPicPr>
          <p:blipFill>
            <a:blip r:embed="rId8" cstate="print"/>
            <a:srcRect/>
            <a:stretch>
              <a:fillRect/>
            </a:stretch>
          </p:blipFill>
          <p:spPr bwMode="auto">
            <a:xfrm>
              <a:off x="24476" y="2040"/>
              <a:ext cx="3076" cy="1443"/>
            </a:xfrm>
            <a:prstGeom prst="rect">
              <a:avLst/>
            </a:prstGeom>
            <a:noFill/>
            <a:ln w="9525">
              <a:noFill/>
              <a:miter lim="800000"/>
              <a:headEnd/>
              <a:tailEnd/>
            </a:ln>
          </p:spPr>
        </p:pic>
      </p:grpSp>
      <p:sp>
        <p:nvSpPr>
          <p:cNvPr id="15" name="TextBox 14"/>
          <p:cNvSpPr txBox="1"/>
          <p:nvPr/>
        </p:nvSpPr>
        <p:spPr>
          <a:xfrm>
            <a:off x="2558237" y="3638549"/>
            <a:ext cx="5500726" cy="830997"/>
          </a:xfrm>
          <a:prstGeom prst="rect">
            <a:avLst/>
          </a:prstGeom>
          <a:noFill/>
        </p:spPr>
        <p:txBody>
          <a:bodyPr wrap="square" rtlCol="0">
            <a:spAutoFit/>
          </a:bodyPr>
          <a:lstStyle/>
          <a:p>
            <a:pPr algn="ctr"/>
            <a:endParaRPr lang="en-GB" dirty="0" smtClean="0">
              <a:solidFill>
                <a:schemeClr val="bg1"/>
              </a:solidFill>
            </a:endParaRPr>
          </a:p>
          <a:p>
            <a:pPr algn="ctr"/>
            <a:endParaRPr lang="en-GB" dirty="0">
              <a:solidFill>
                <a:schemeClr val="bg1"/>
              </a:solidFill>
            </a:endParaRPr>
          </a:p>
        </p:txBody>
      </p:sp>
      <p:pic>
        <p:nvPicPr>
          <p:cNvPr id="18" name="Picture 2"/>
          <p:cNvPicPr>
            <a:picLocks noChangeAspect="1" noChangeArrowheads="1"/>
          </p:cNvPicPr>
          <p:nvPr/>
        </p:nvPicPr>
        <p:blipFill>
          <a:blip r:embed="rId9" cstate="print"/>
          <a:srcRect/>
          <a:stretch>
            <a:fillRect/>
          </a:stretch>
        </p:blipFill>
        <p:spPr bwMode="auto">
          <a:xfrm>
            <a:off x="8844781" y="2352665"/>
            <a:ext cx="1272377" cy="965956"/>
          </a:xfrm>
          <a:prstGeom prst="rect">
            <a:avLst/>
          </a:prstGeom>
          <a:noFill/>
          <a:ln w="9525">
            <a:noFill/>
            <a:miter lim="800000"/>
            <a:headEnd/>
            <a:tailEnd/>
          </a:ln>
          <a:effectLst/>
        </p:spPr>
      </p:pic>
      <p:sp>
        <p:nvSpPr>
          <p:cNvPr id="93188" name="AutoShape 4" descr="data:image/jpeg;base64,/9j/4AAQSkZJRgABAQAAAQABAAD/2wCEAAkGBhIPEBAQEhQQFRQWFBARFRAQEBUUFBUUFRQVFRQQFBUXHSYeFxkkGRUUHy8gJCcpLCwsFR4xNTAqNSYrLCkBCQoKDgwOGg8PGikkHyUqLCwtLCksLiwsLCwsKSwsLCwpKSwpLCwpKSksKSwpKSwpLCkpLCwsKSwsLCksLCwsLP/AABEIAOEA4QMBIgACEQEDEQH/xAAcAAEAAgIDAQAAAAAAAAAAAAAAAQcFBgIDCAT/xABLEAACAQIBBgcNBQUGBwEAAAAAAQIDBBEFBgcSITETF0FRUnHTIjVCVGGBkZKTlKGzwRQyc3SxZHKC0eEjJTNTYvEkQ2ODorLwFv/EABoBAQADAQEBAAAAAAAAAAAAAAADBAUCAQb/xAAwEQACAgIAAwYEBQUAAAAAAAAAAQIDBBESFFEFITEycbFBYcHRFSIzkaETIyRCUv/aAAwDAQACEQMRAD8AvEAAAAAAAAAAAAAAAAAAAAAAAAAAAAAAAAAAAAAAAAAAAAAAAAAAAAAAAAAAAAAAAAAAAAAAAAAAAAAAAAAAAAAAAAAAAAAAAAAAAAAAAAAAAAAAAAAAAAAAAAAAAAAAAAAAAAAAAAAAAAAAAAAAAAAAAAAAAAAAAAAAAAAAAAAAAAAAAAAAAAAx2cF9K3tLqvDV16dGtVippuOtCEpLWSabWKWODR6lt6PG9LZkMRiU1xuX/RsvY1e2J43L/o2XsavbF3kLuhV5ysuTEYlOLS5f9Gy9jV7Ycbt/0bP2NXtR+H39EObrLjxGJTb0u3/Qs/Y1e2HG5f8ARsvY1e2HIXdBzdZcmIxKb43b/o2XsavbBaXb/oWfsavbDkLug5usuUjEpzjcv+jZ+xq9sQ9Ll/0bL2NXtjzkbug5usuTEYlNrS5f9Gy9jV7Ynjcv+hZ+xq9qOQu6Dm6y48RiU3xuX/RsvY1e2Jely/XgWfsavanvIXdBzdZceIxKb43b/o2fsavajjdv+hZ+xq9qecjd8v3HN1lyYjEpvjcv+hZ+xq9sON2/6Fn7Gr2x7yNvy/cc3WXJiMSm+N2/6Fn7Gr2pHG7f9Gy9jV7Uchd8v3HOVly4jEpzjcyh0LL2NXtSON6/6Nl7Gr2o5C7oObrLkxGJTa0u3/RsvNRq9qONy/6Nl7Gr2p4sC7oOcrLkxCZVubmkq8uby3oVI2qhUm4y1KVRSw1JPuW6jW9LkZaJXtqnU9SJq7Y2LcTkCAQ7JSTD54L+7r/8rdfKmZgw+eHe6/8Ayt18mZJDzL1OZ+Vnn4YgamthHnaj6XgfUvuWz59Lb0WRmlo4t7q0pV6rqKU1rYJ4LDHYZh6I7Lnq+sbVkW04K3oU92rTpxw8qisT7Uj5yeRY5PTNuFMOFbRo70SWa3Or6xVeVrD7PcVqLx/s5yivKlufowPRjKc0rZM4O8hVS2VYPHm1oNLDrePwLWFkTdmpMrZNSUdpGlMyebWS/td3QoPHVlJuerv1VFvH04GNN20S2WveVKv+XTcfPP8A2NPJk4VuSKNMVKSTNpWiSz56vrGPy/o3s7W2rV06mMISksZcvIWQaRpbv+DsVTTwdSpCPmXdSXoMOq2ydiWzUsqhGDejQMxM3IZQuJU6mtqRhrPDZt3G/cUlnz1fWMdodsu4uqz8KagupRTfxLIRLlXz/qtJnGPTHgTaK2zi0dWdpbVa6dTGEcVjLZi9iKxhuWPV/Ut/S1e6llGn/mVIxa8mDbKg+vIX8BzlBykyplKKl3HLA3jMLMWjf0J1qzn99xg47NkdkvimaM3gmy8tHmT+Bydbx6UXUfXUlrfU9z7HCC4WMWHFPvMZxSWfPV9Y1XP3NG2yfTpOjrucp4d08e5X3n8UXCyodLN06l7QoR2uMNi/11ZJRx88cPOZ2NbZKxcT7i5fCMYbSNNsrCpXmqVGEpzfgxTa375PwV1m/wCR9EUmlK5q4cvB0lu8jlym35mZqQsaEVgnVktapU5XJ70vIvobEd5GdKTah4HNWKtbkapbaMrCGGNLWfPOTZ9T0f2Hi8DMXmVKVFY1akILnnJL9TH/AP7Oxxw+0UfXRU47pd6bJ+GteOjH19GeT5f8lJ88ZNGsZ06M6FtQqXEK04qCctWeEls5EyxLTLVCt/h1ac/3ZJmk6Xcr6tClbLfVk2/3YYfVk1Flrmltkdsa1FtGj5jbcpWX4j2f9uZfZQmYr/vKz/Efy5l9k3aX6i9PqzjC8r9SQAZpeJMPnh3uv/yt18qZmDEZ4d7r/wDK3XypndfmXqcz8rPPpks2LThr61pckqqx6opy+hjTc9FFjr30qjWynTl60ngvhifR5MuGqTMSlbsRckdyOM6ijhi0sWksed7kTyGlaUMtu2o27i+6dxSmuqG2S9B83BOUtG1OXBHZu2JpGlfJnCWaqrfRkp/wvY0bja11UhGcd0kpJ9Z0ZZslXt61F7pwnDq1otYnVUuCaZzNccDzsWlodssKFxWfhVdReWMEsH6Wyra1N03KMk04OUX5NV4Y/AvLR9Y8Dk+3jyuOu+ts2M+z+0l1M/Fj+c2QqfTHfY1rajyQjOs//XAtconSDdO4yjcKLxwdOlH0JP44mfhR3bvoWsuWoa+ZZ2jaw4HJ9HnnjUf8RtLZ8mS7VUqNKmt0YRXwPqZVsfFNssQWopFU6YL1SrW9Hopza8r3FflwZzaNvt1zK4dxKGMYxUODTSS85iloZXjUvYr+ZrY+VVVDhZnW485z2VtSpa8oQW1ylGHrSS/mejrGioU4QW6MYr0I0LJuiSNCvRrO4lNU5qpqcEljhyN4lhxRUzL1c1wljGpde9hsp2M/tWX9u2Krtfw01sXpLayhcqlSqVH4MJS9CxKFzdyrwN9RuJbuGlJvHkqSe1+aR7iw2pNdDzJkk4r5noJHGq2k8N+DFOakk1hg8GmuVPccmUPiXH3o86ZbualW4rSrNufCTxUsWovHZ3L5j4uDXMvQXjnFmFa3rc5LUqYf4sNjfNrdIr3LWjO7t9aUMK8N+MFhNLyx5fMb2Pl1OKj4GVbRNPfiajq7U1sa2pptNeXYfRdX1Ss4upOc3FOMXN4tR5vgdMk02mmmt6aaa8jT3EF7hjLvRUe/AzuYvfKy/Efy5l9IoTMbvlZfiP5cy+zG7RWrF6fVmnheV+v0JABml4kxGeHe6/8Ayt18mZlzDZ4d7r/8rdfJmd1+ZepzLys8/lpaHbLChXrdOpqrqgv6/AqyUsFjzF66P8n8Bk+3jytOb8rfL6MDa7RnqGl8TJw1xT2bEyptMF4pXFvQ6MJVPW7n9C2WUTn/AHnDZRuHjsi4wXUorH4mfgQ3aXcuWoFl6NMqcPYU033VPGm/N934NG1FT6Isp6levbvw4qovLKOx/BIthEWVDgtaRJRPigUbn7kjg8pVIL7teVOUeueEZF2WNuqVOEF4MYx9CwNazrzd4e7yfVSx1ajjN80dVyT9Kw85tp1ddxwiuhzVXwybOq5q6kJy6MZS9CxKJyBTd3lOm+WVaVV49FPH+RbmfN/wFhczx28HKK63sK50TWGvfTqf5dF+mcls+BNi/kqnNkV/5pqJcqREpYf/AHxJiYHPq/4CwuZ/9OUPPNav1KEVxPRclLhjszKuI9KPpQdxHpR9KPN0akkktaezZ998xPCy6c/XZqfhz/6KHOroekYzUtzT6mdhomiO1atJ1ZOT4SbcXJt9ytn6m+GbZHgk4l6E+OOzWdIl+6OTq8lvko01/HJRfwZRiisFHkwS+BammG9wo0KPLKes15F/Uqw2sCGqm38WZmZLc+43fNDSTK1jGjc606a2RnFd1HyNcqLPyZlyhdR1qVSM1huT2rrXIeeTlQqypy1oSlCXSg3F+TceXYCk9xPK8uUe5npREtFU5maR6yrUra6anGclCNXwlLmlz9Zayewx7apVy1I04WKa2jSs/cyoXVOdalFRrwWsmtimuWLS3trEp3r3rY1zNb16T0pI895xUFTvbumt0a08PPhJ/qafZ1rbcGUMyCXefZmN3ysvxH8uZfZQmY3fKy/Efy5l9kXaX6i9PqyXC8j9SQAZpeJMPngv7uv/AMrdfJmZgw+eHe6//K3XypHcPMvU5n5WUDSt3VlCmvClGHrPA9HWlDg4Qgt0Yxj6FgUXmNZcNf28eRNzfVHc/SXymX+0p7kkilhR0mzruamrCcuaLl6FiedL644SrVqPwpzlj5G3gXpnpfcBY3U+VU5JdbWBQcFgl1Ik7NXjI4zZd6Rk83Mo/Zry3rY4KM0pfuyWq/1PQUJYpPkeDPNTjj+vnW1F95k5U+02NvUbxlqRjJ/6orCX6DtKvWpDCk+9MzmAJDMjxNI0DS/f6lrSpcs6ifmj/udOiCy1aFeth96pqp+SO/44mF0vX2td0qW3CFNy88n/ACRvWj3J/AZOto8sk6j65ty+pozfBipfFsoxTle2bIaDpfv9W1pUlvqVFiv9Mdr+OBvzKh0uXmvd0aeP+HTk2vLNrB/+JBiR4rUTZL1X3GjkPcyUjusbfhKtGmt8pwXx2/DE+kk9JsxYrb0XnmPZcDYW0N39nGWH7yx+pncTqt6ShGMVujGMUupYHZJnycnxSbN+K4YlOaWb/WvY08dlOktnlk2/oY+6zBvYU4VY0+EjKKnhD70U9qTXK9pN7D7fliUN6nX1OfGFPa/0a85eNOKSUVuSSS8iWw1Z5EseEYx6FCFUbnJvqecLi0qU3hUpVovmlSkvodcIuWxKbfMoSb6tx6TlSi96T60mcVaw5IxX8KPF2k1/qevC6MpnM7Mm4r16VWcJ06VOcKjlOODlg8dWKe9eUuqK2EOI1sChdfK6W2i3XUqkcK9RRi5PBJJtt7klvZ52yrd8NcXFXp1akl1Y4J+hFi6Rs+YqErS3ljOWyc1ujHljjztFYpbjT7PplHcpFDMsUnpGczF75WX4j+XMvsoTMXvlZfiP5cy+yDtL9Ven1ZPheR+pIAM0vEmHzw73X/5W6+VMzB8WWcn/AGm2uLdS1eFpVaWvq62rwkHHW1cVjhjjhijqD1JNnMltNFG5pZwLJ9eVdwdRuDp/eww7pP6G48cn7O/XOviXn45H3R9sOJefjkfdH2xq2TxbJcTfuZ0IXwWkjE51aQ3f27oKlqYyUm9bHYtuBpxY/ExPxyPub7YcS8/HI+5vtiarIxqlqL9/sR2U3Te2iuMTa8z8+3k6lOk6fCRc9eOEsMMfvb/KZziXn45H3N9sOJefjkfc32wsycexak/f7HsKboPaR2ccn7O/XI44/wBnfrnDiXn45H3R9sOJefjkfdH2xV1idfcm/wAjoaRnBld3lzUuHHDWccIY+Ct8X8TdLTS1GlThTVu8IxUV3fIlhzHPiXn45H3R9sOJefjkfdH2xNO3FmlFvw9SOEL4ttLxOb0x7v8Ah365o2cOWHe3NS4cdXWUVqt47Fu+pu3EvPxyPuj7YniXn45H3R9sKbcWqW0/cThfPuaK3PtyNlBW9xRruOtwctbVXU19TeuJefjkfdH2w4l5+OR9zfbFiWZRJab9/sQxxrYvejktMf7O/XIqaYsU19na2bHrkcS8/HI+6PthxLz8cj7o+2KesNfH3LL5jWtGiZMyvVtaqrUmlPGW2cdZd1jjs2c5uljphrRwVWhCXI5Qlg35jv4l5+OR9zfbDiXn45H3R9sS2WYk/H6/Y4jXfHwMjR0wWr+9Trp+SOKO2Wl6z5I135OD/mYniWn45H3R9sTxLT8cj7o+2K/Bh9X/AD9iTiyeh23mmGGH9lQm/wASSianlnPy8u04uapQfg0tjw5U5PebNxLz8cj7m+2HEvPxyPuj7YmhLEh8ff7Ec4XyK3w2YLYiSxuJefjkfc32xPExLxyPuj7Yt89Qu5P+H9iJ41r+BqmYvfKz/Efy5l+Fe5B0VytLqhcO6jPg5OWorZx1u5lHDW4V4b+Z7iwUZObbC2acOn1Zfxa5Qi1LqSACkWiQAAQCQAQCQAQCQAQCQAQCQAQMCQARgCQAQCQeaBGAJB6CASACBgSACASDzQIJAPQAAAAAAAAAAAAAAAAAAAAAAAAAAAAAAAAAAAAAAAAAAAAAAAAAAAAAAAAAAAAAAAAAAAAAAAAAAAAAAAAAAAAAAAAAAAAAAAAAAAAAAAAAAAAAAAAAAAAAAAAAAAAAAAAAAAAAAAAAAAAAAAAAAAAAAAAAAAAAAAAAAAAAAAAAAAAAAAAAAAAAAAf/2Q=="/>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20" name="Rectangle 5"/>
          <p:cNvSpPr txBox="1">
            <a:spLocks noChangeArrowheads="1"/>
          </p:cNvSpPr>
          <p:nvPr/>
        </p:nvSpPr>
        <p:spPr bwMode="auto">
          <a:xfrm>
            <a:off x="486535" y="3995739"/>
            <a:ext cx="9525000" cy="762000"/>
          </a:xfrm>
          <a:prstGeom prst="rect">
            <a:avLst/>
          </a:prstGeom>
          <a:noFill/>
          <a:ln w="9525">
            <a:noFill/>
            <a:miter lim="800000"/>
            <a:headEnd/>
            <a:tailEnd/>
          </a:ln>
        </p:spPr>
        <p:txBody>
          <a:bodyPr vert="horz" wrap="square" lIns="104287" tIns="52144" rIns="104287" bIns="52144" numCol="1" anchor="ctr" anchorCtr="0" compatLnSpc="1">
            <a:prstTxWarp prst="textNoShape">
              <a:avLst/>
            </a:prstTxWarp>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0" lang="en-GB" sz="4600" b="0" i="0" u="none" strike="noStrike" kern="0" cap="none" spc="0" normalizeH="0" baseline="0" noProof="0" dirty="0" smtClean="0">
                <a:ln>
                  <a:noFill/>
                </a:ln>
                <a:solidFill>
                  <a:schemeClr val="bg1"/>
                </a:solidFill>
                <a:effectLst/>
                <a:uLnTx/>
                <a:uFillTx/>
                <a:latin typeface="+mj-lt"/>
                <a:ea typeface="+mj-ea"/>
                <a:cs typeface="+mj-cs"/>
              </a:rPr>
              <a:t>Alcohol Brief Interventions</a:t>
            </a:r>
            <a:br>
              <a:rPr kumimoji="0" lang="en-GB" sz="4600" b="0" i="0" u="none" strike="noStrike" kern="0" cap="none" spc="0" normalizeH="0" baseline="0" noProof="0" dirty="0" smtClean="0">
                <a:ln>
                  <a:noFill/>
                </a:ln>
                <a:solidFill>
                  <a:schemeClr val="bg1"/>
                </a:solidFill>
                <a:effectLst/>
                <a:uLnTx/>
                <a:uFillTx/>
                <a:latin typeface="+mj-lt"/>
                <a:ea typeface="+mj-ea"/>
                <a:cs typeface="+mj-cs"/>
              </a:rPr>
            </a:br>
            <a:r>
              <a:rPr kumimoji="0" lang="en-GB" sz="3200" b="0" i="0" u="none" strike="noStrike" kern="0" cap="none" spc="0" normalizeH="0" baseline="0" noProof="0" dirty="0" smtClean="0">
                <a:ln>
                  <a:noFill/>
                </a:ln>
                <a:solidFill>
                  <a:schemeClr val="bg1"/>
                </a:solidFill>
                <a:effectLst/>
                <a:uLnTx/>
                <a:uFillTx/>
                <a:latin typeface="+mj-lt"/>
                <a:ea typeface="+mj-ea"/>
                <a:cs typeface="+mj-cs"/>
              </a:rPr>
              <a:t>(</a:t>
            </a:r>
            <a:r>
              <a:rPr kumimoji="0" lang="en-GB" sz="3200" b="0" i="0" u="none" strike="noStrike" kern="0" cap="none" spc="0" normalizeH="0" baseline="0" noProof="0" smtClean="0">
                <a:ln>
                  <a:noFill/>
                </a:ln>
                <a:solidFill>
                  <a:schemeClr val="bg1"/>
                </a:solidFill>
                <a:effectLst/>
                <a:uLnTx/>
                <a:uFillTx/>
                <a:latin typeface="+mj-lt"/>
                <a:ea typeface="+mj-ea"/>
                <a:cs typeface="+mj-cs"/>
              </a:rPr>
              <a:t>Master</a:t>
            </a:r>
            <a:r>
              <a:rPr kumimoji="0" lang="en-GB" sz="3200" b="0" i="0" u="none" strike="noStrike" kern="0" cap="none" spc="0" normalizeH="0" noProof="0" smtClean="0">
                <a:ln>
                  <a:noFill/>
                </a:ln>
                <a:solidFill>
                  <a:schemeClr val="bg1"/>
                </a:solidFill>
                <a:effectLst/>
                <a:uLnTx/>
                <a:uFillTx/>
                <a:latin typeface="+mj-lt"/>
                <a:ea typeface="+mj-ea"/>
                <a:cs typeface="+mj-cs"/>
              </a:rPr>
              <a:t> Slides</a:t>
            </a:r>
            <a:r>
              <a:rPr kumimoji="0" lang="en-GB" sz="3200" b="0" i="0" u="none" strike="noStrike" kern="0" cap="none" spc="0" normalizeH="0" baseline="0" noProof="0" smtClean="0">
                <a:ln>
                  <a:noFill/>
                </a:ln>
                <a:solidFill>
                  <a:schemeClr val="bg1"/>
                </a:solidFill>
                <a:effectLst/>
                <a:uLnTx/>
                <a:uFillTx/>
                <a:latin typeface="+mj-lt"/>
                <a:ea typeface="+mj-ea"/>
                <a:cs typeface="+mj-cs"/>
              </a:rPr>
              <a:t>)</a:t>
            </a:r>
            <a:r>
              <a:rPr kumimoji="0" lang="en-GB" sz="3200" b="0" i="0" u="none" strike="noStrike" kern="0" cap="none" spc="0" normalizeH="0" baseline="0" noProof="0" dirty="0" smtClean="0">
                <a:ln>
                  <a:noFill/>
                </a:ln>
                <a:solidFill>
                  <a:schemeClr val="bg1"/>
                </a:solidFill>
                <a:effectLst/>
                <a:uLnTx/>
                <a:uFillTx/>
                <a:latin typeface="+mj-lt"/>
                <a:ea typeface="+mj-ea"/>
                <a:cs typeface="+mj-cs"/>
              </a:rPr>
              <a:t/>
            </a:r>
            <a:br>
              <a:rPr kumimoji="0" lang="en-GB" sz="3200" b="0" i="0" u="none" strike="noStrike" kern="0" cap="none" spc="0" normalizeH="0" baseline="0" noProof="0" dirty="0" smtClean="0">
                <a:ln>
                  <a:noFill/>
                </a:ln>
                <a:solidFill>
                  <a:schemeClr val="bg1"/>
                </a:solidFill>
                <a:effectLst/>
                <a:uLnTx/>
                <a:uFillTx/>
                <a:latin typeface="+mj-lt"/>
                <a:ea typeface="+mj-ea"/>
                <a:cs typeface="+mj-cs"/>
              </a:rPr>
            </a:b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sp>
        <p:nvSpPr>
          <p:cNvPr id="16" name="TextBox 15"/>
          <p:cNvSpPr txBox="1"/>
          <p:nvPr/>
        </p:nvSpPr>
        <p:spPr>
          <a:xfrm>
            <a:off x="375767" y="6229697"/>
            <a:ext cx="5184576" cy="584775"/>
          </a:xfrm>
          <a:prstGeom prst="rect">
            <a:avLst/>
          </a:prstGeom>
          <a:noFill/>
        </p:spPr>
        <p:txBody>
          <a:bodyPr wrap="square" rtlCol="0">
            <a:spAutoFit/>
          </a:bodyPr>
          <a:lstStyle/>
          <a:p>
            <a:endParaRPr lang="en-GB" sz="3200" dirty="0" smtClean="0">
              <a:solidFill>
                <a:schemeClr val="bg1"/>
              </a:solidFill>
            </a:endParaRPr>
          </a:p>
        </p:txBody>
      </p:sp>
      <p:sp>
        <p:nvSpPr>
          <p:cNvPr id="3" name="AutoShape 2" descr="data:image/jpeg;base64,/9j/4AAQSkZJRgABAQAAAQABAAD/2wCEAAkGBxQTEhUUEhMWFRMWFxcYGRgYGBkdGBsdGR0dGR8ZHRkdICogHRolHSIVITEhJSkrLi4uGR8zODMsNygtMCsBCgoKDg0OGxAQGzQkICYwLDA0NDQsLDQ0NDQsLCwsLCw0LCwsLCwvMDQsLDQvNC8sLCwtLCwsLCwsLCwsLCwsLP/AABEIAHgArgMBEQACEQEDEQH/xAAcAAEAAgMBAQEAAAAAAAAAAAAABAUCAwYHAQj/xAA5EAACAQIEBAUCBAMIAwAAAAABAgMAEQQSITEFBkFREyJhcYEykRQjobEHwfAzQlJigpLR4RUkwv/EABsBAQACAwEBAAAAAAAAAAAAAAABAwIEBQYH/8QAMREAAgIBAwMBBgYCAwEAAAAAAQIAAxEEITESQVETBSJhcYHBMpGhsdHwUuEjM0IU/9oADAMBAAIRAxEAPwD3GkRSIpEUiKRFIikRSIpE1YnELGpeRgqjcsbAfNSqljgSCwUZMgcP5hws7ZIp43b/AAg6/A61Y9FiDLLiVpdW5wpzLSqpbFIikRSIpEUiKRFIikRSIpEUiKRFIikRSIpEUiKRFInkf8X+IOcQkFyI1jD26FmLC/wBb712vZtYCF++ZxfaVjdYTtOCjcqQykhlIII3BGoI9a6RAIwZzASDkT9EcuYxpsLDI/1PGrH3IrzFyBLGUdjPUUsXrVj3EsaqlsUiKRFIikRSIpEUiKRFIikRSIpEUiKRFImCzKSVDAkbi4uPisQ6k4B3mRUgZxI+P4nDCAZpUjvtmYC/tVqVs/4RmVM6r+I4kSPmXCNtiYv961mdPaP/ACZiL6z/AOhKHnTguGx6qy4mJJkFlbMpBG+Vtdr9elbOlusoOCpIM1tVTXePxDM4vBclRo4OLxuHWIG5COCzDsO1+9b76xiP+NDn5TRTRKDl2GJ3kvPfD4VCJLmCgABFJFhpa+1c0aK9zkidA6yhBjMq8R/FXDg+SGVvU5V/nVy+zLO5EpPtOscAzseB8UTFQJNHcK42O4INiD7EGtG2s1uUPab1VgsQMJJxeKSNc0jBV7k1r2WpWOpzgS+ut7DhBkxhcUki5o2DL3Bqa7EsHUhyIsras9LDBm6s5hFIikRSIpEUiKRFIikRSJizgbkC+1QSBzJAJ4mjiYcxSeH9eVsvvb96qvDmpujnBxLKOn1F6+M7zzDhUUnjoEB8QOPca639N73rx+mW03qFznM9VqGT0SW4xO25x5TjxyC5ySpfI9r2v0I6qdK+gabVNQfInh9TpluXB5njXH+Xp8I2WdLAnyuNUb2Pf0Otd2nUJaMqZwrtO9J96VWUdqulGTAFIzPtJE6fkzk+TGtmJKYdTZn6kjdV9fXp61p6rVrSMDczd0uka45OwntuBwiRRrHGuVEAAHoK4DsWJY8zvqoUYE5nnrASP4bopZVuCALkE21tXC9sUW2BWQZAna9lXVp1KxwTMuRcBJGJGdSqtYAHQm3W36VPseiytWZxgGR7VurcqqnJE6GXiMSsFaRQxNgLi9z0tXUbUVK3SWGZzVosYdQU4kqrpVFIikRSIpEUiKRFIikSt47wdMSmVtGGqt2P/Fams0i6lOk89jNrS6ptO+Rx3E4R8bisK5jMjAr0JupHcX6V5tr9VpH6C3E74q0+pXr6eZKj5wnGpEZ9ctv2NWr7YvHYflKj7LpPn850HLnHJ52s8IEdj5xcD9d/iurodbde3vJgeZztZpKaV91t/Eu8fg0ljaOVQyMLEHb+vWuujFTleZymUMMNxPznjkVZJFjN0DsFJ6gEgH7V6lCSoJ5nlrAAxA4misphFInvPIGLjkwMPhCwRcjDsw3v77/Neb1istx6p6XSMrVDpltxYyiJvAsZOl/1+a5+p9X0z6X4pv6f0vUHq8ThsZx7GobSFkPqgH201rzl2v1qHD7fSd+rR6RxlRn6ytxPF53Fnlcjtew/StOzW3uMM5mymlpT8Kidfypy4Iws0li5F1HRb9fVq7vs32cKwLX3bt8Jx9fry5Nacd/j/qdRXZnJikRSIpEUiKRFIikRSJD4rxFIIy7/AAOpPYVRqNQlCF2l1FDXP0rPMOJY9ppDI+56dAOgFeN1F7X2F2nq6KVqQIs38v4hUxEZdQyk2Nxe19Afg2q3Q2Kl6lxkSvVoz0sFODPVK9pPJTmP4h8a/DYN7G0kt4076jU/Av8ApW3oqfUtHgbzV1l3p1HyZ4WK9FPOSTgcBLMSIY3kI1IVSbe9tqwexU3Y4maVu/4RmaZomVirqVYbqwII9wayBBGRMSpU4M6j+HfMX4XEBXP5MxCt2B2Vv5H0PpWnrdP6qZHIm5odR6b9J4M9wrz89BOS5+xwCJCN2OY+w2/X9q4ftq8BBV3O87HsmnLGzxtOMWBipYKxUbtY5fvtXnhW5XqAOPM7ZdQenO86zlDmG2WCU6bI3/yf5Gu77L9ocU2fQ/acj2joebU+o+87SvQThxSIpEUiKRFIikRSIpE5fiPL8uJnLSuEiXRANTb9gT3rj6jQWam7qsOFHE6tOtr09PTWMseZd4DhcUItGgHc7k+5ro06WqkYRZo26iy05YzlOdeCBPzoxZSbOBsD0b5rie1tEF/5kHz/AJnX9mast/xOd+38TpeXMb42HRjvbKfddK6+hu9ahW/u05esq9K5l/u88h/iRxr8Ri2Cn8uG8a+9/Mfvp/pr1ehp9OrJ5O88rr7vUswOBIfKXLEmOksvliUjPJbb0Hdj/wB1ZqdStK78yvTaZrm+E9w4RwqLDRiKFQqj7k9yep9a8/ZY1jdTGehrrWtelRK/mrleLGx2cZZAPJIBqp9e6+lWafUtS2Rx4lWo063Lg8+Z4fxrhMuFlMUy2Yag9GH+IHqK9BVatq9Szz91LVN0tPZ/4d8XOJwSFvrjJjY98trH5UrXC1tXp2nHB3ne0dvqVAnkbSjkw5xuOcf3AbE9lXT7nX714xqzrdYR2H7CetDjSaQHv9zO/hhVVCqAFAsANq9MqBV6QNp55mLHqPMpOMcrxTXZfy5O6jQ+4/4rn6r2ZVd7y+6Zvab2jZVsdxLXhsTpEiyMGcCxYde36WrdoV1rCuckTUuZGsLIMCSatlUUiKRFIikRSIpEUiKRFImE0QdSrC6kWIPUGsWUMpVuDMlYqQw5lHxFFwGBnaK/lV2FzfzEWHwDamg0iVsKl4JjXap7AbG5xPJeUeVJcc99VhB88h/UL3b9q9LqdUtA+Pieb02la5snie3cL4dHh41iiUKi7D+Z7k968/ZYzt1NzO+iKi9K8SXWEzikSBxjg8OJTJPGHHS+49QdxVldr1nKnErsqSwYYRwXg8OFj8OBMq3LHUkknqSd+lLbWtbqYxVUtY6VE3YLARxZvDULmNz6mtaqlKs9AxmbNtz2Y6znEk1bKopEUiKRFIikRSIpEicWxwghkmILCNCxA3Nhe1Z1p1sF8zCx+hS3iSIJMyq22YA/cXrEjBxMgcjMzqJMUiKRFImE0SupVgGUixBFwQehFSCQciQQCMGIYlVQqgKo0AAsB7ChJJyYAAGBM6iTNGPxPhRSSEXCIz2G5ygm1ZIvUwXzMXbpUt4jAYnxY0kAsHVWt2uL2o69LESVORmb6xkxSIpEUiKRNRxKZxHmGcqWC9bA2vbtep6TjPaR1DOO821EmVKcYLYh4Y4mZYyokkzABSy5gADq2lr+9XGoBAxPPEqFuXKgccy2qmWxSJV804uSLCTyRf2ixsV0vY97em/xVtChrFDcZlVzFayRzOf4lwmCPATSxMzO+GfzmRmMl1uWa5sT+1bKWu1wVvPjia71otRYePzn3/xSRzYUI0g/ERypLeRjmHhggm53B2I2p6hZWz2Ixt8ZIrCsuO4OZUJxOYeE7OwHDiExG9nzP4ZY97RjP/qq81puAPx8fln99pT1tsT/AOOfzx+28nyEyLBG8ZkmxBlxGV5XjjVCRbNa5YhSgCgdzpVQ90swOAMDjJmZ94AEZJyedpC4WpnXAxSu7IZMYjBZGsyobKpYG7KPWrLMIXZRvhe3mYVgv0Bj/l38T7x57+NLAmX8PLHH4rzvnDKU8scY0C2I0J11pUPwqx5BOMfPkybe7L2Pn9hNvEIZ8TPjAEBkiYLG5xDRmEZQyuqBSDc3Ja+trdKxQpWiZOx52zn6w4d2bA443xidVxSXELgmaKz4gRAi2oLWFyO/UitSsIbQG4zNty4qyvOJVfw6xeMkhkOMDaP5C65XItrcWGgOxt3q7WrUrD05To2tZD6kgY2FcQvEZJ2bPB4iRrnKhFEQZSACB5iTcnfarEJQ1heDjP5zBwHFhbtn9oHEGwQimJJinwqqFubCaNbqAOmceX3FR0C7K9wf0P8AEkuasN2I/UfzMOJcHlijillH4mOOJmmjMjK6sSXaZDexI2AOwXQipS1WYqvuknY4+gExetlAZtwBuPvPnEpllnmRg8jNBE2GCyZSmZTa92Fnza5tdLUQFUBG25zt/dochmIO+wxLDgMTQ4owuQMuBhJUGyZsz5mA233NV2kPX1D/ACP2llQKv0n/ABH3lhyZKzYCNr5mPiWJN7+dra9tqr1IAuI+X7SzTkmoH5/vKPkPH8QkxEwxasIwD9S5QrX0CG2otfv0rY1aUKgNfM19I97ORZxLDG4GNuKqXG+GLfUw1VwL6HYDpVSuw05x5+0tZFN+/j7yvmxEiNJw7O2eWYGJ7nMIJCXc5v8ALaRR7irAqsBfjYDf5jYSssQTTncnb5HmfcPw9FfibIGDR/QczXF4B66nU70ZyRUD3/mFQA2Edv4k9MTd+FWe+bOTZvqH4dzc9xe3zVfTtbt/eoS0Nk14P9xOsrTm1BFIlXDy7hULFcPGCwKtZRqG3HsatN9h5YyoUVjcKJObDIShKi6Xym303FjbtpVfUd/jLOkTBsBGQ4MakSfWLDzaW83fSwqettt+JHQu+3M18Q4TBOFE0SSBfpDKDb2rJLXQ5U4kPWjjDDMyg4bCmXJEi5CxWygZc31W7XqDYxzk8wEUcCaJ+A4Z5DI8EbSHdioJP/frWQusA6QxxINNZOSN5lj+B4eZg80MbsBa7KCbdvUelQl1iDCnEPSjnLDMnqoAAAsBoAKrlk+0iV+M4Jh5XEksEbuBbMygm3b1qxbrFGFOBK2qRjlhvNHFOEmVsOgCiCJxIw7lB5FA7ZrH/T61lXb0hj3O358zF6+oqOw/okjH8GgmYNNCjsosCygm1729r9KxS10GFOJk9SOcsMykx3Lbs835eHmSZswaYHNF5QuUWBzKLXABXf5rYTUAAbkY8d5Q1Bydgc+e0soeXITFCk6LO0KhQ7qCxt/W1VHUP1EqcZlooTpAYZxLPDYdY1CIoVRsALAX1296pZixyZaFAGBNtRJkPH8KhmKmaJJCmqlgDas0sdPwnEwetX/EMyPHw5ji2nfLlWMRxAbi5zOx7XOUW7L61mbB6fQPOT9piEPqdR+Q+8nR4VFLsFALkFzb6rC2vfTSqyxOAe0sCgZkTB8Bw0TZ44I0cEkMFAIJBBsemhI+aza6xhhmMrWmtTkCWNVS2KRFIlfx3igw0JlKlwCoyra5zELpfTrVlVfqN05ldtnpr1YlFxvjLmHEwTQmGQ4aV0s4YMoFjqALMLi49dzWxVUAyspyMgSiy0lWVhg4M3NxqTD4aJhCHRYEZmaVUv5bkKDcs1umm41qPRV3IzjfxmSbWRAQNsecSxwPHkklMWUreFJkYkWdG39ip3HrVTUlV6vjiWraC3T8MzfwniYnhE2UohzEXI1UE2b0BGtY2VlG6e8muzrXqkLgPNeGxbukLksmuoIuNrjuKsu01lQBYTCrU12khTIOOx6wY+eVyckeCRiBv/aPoB3OgqxUL0qo5LH9hK2cJczHso/cyXg+YWMnhywFHaNpIwsivmC2up2yvqNNRrvVbUAL1K2RnB2/u0zW4k4I+I3mqPmgh5ElhCOsTzALKr3Cbq1h5G20133rI6bIBU9wOMcyBqMEhh2zz4nxeaJMsLHCsPxDBYl8Rcxuhe7dFGnc6a+lP/nXJHVxzt8Y9dsA9PPG8seDcVaZpY5IvCliKhlzBhZhmVgwAuCL9BtVVtYUAg5BlldhbIIwRI2K5tw0eJXCs58UkDbygtspboTp96zXS2NX6gG0wbU1q/pk7ybxniggVPKXeRxGiAgXZu5OgG5JquqvrJ7AbyyyzoHzlPPzS8ZlEmHsYjEpVZAzMZWAUroBl97G/TrV40ytjpbnPbxKTqGXOV4x38yVJxyXMkS4a+IKl2j8UBUS5UFpMu5toAO/vWApXBYt7vy+0yNrfhC7/P74nzB8zq7xIY2QySSRNcjySRjNkNt7i5BqW05AJznAB+hhbwSBj4fWa8JzakiSMsbZknWALcXYsQFYf5SCW9galtKVIBPbMhdSGBIHfE6OtWbMUiKRFIikTnOf7/g2ta+eK19r51tf0ra0f/aPr+019V/1n6TRjOB4jEGR5zEr+BLDEqFit5PqdmIB1sugGmtSt1deAueQT9Ji1Tvkt4IH1kPE8sT5yQsEufDpCGlzXhKqVJQWNwTr0OlWLqExvkYOdu8wbTvnbByMb9o5k4QfBwUSvlxGkAI6oyWl+AoLe4FKLfediNuf12i6v3VXO/H8zsI8KojEYHkC5LelrW+1aRYk9XebnSMYlJy5yfh8G7yRZizC3mN8o3sNP3q+7V2XABpr06VKiSsw43y42IlnJYKkuGWEHchldnBI6jUde9TVeEVfgc/pFlBdmPkYkSDl6UxyJ4GFw7tE6CWG+cswtmHlGVe4uTWZvUMDknfgzAUtgjAG3ImjDcszk3MeHhAw00AWIk3ZwAHY5RpptuPW9ZNqE8k7g7/CQKH8AbEbfGWzcFktgRdf/WIL76/llPLp3NUi4e/8f5zLjUT0fD+JNwPD2TE4iUkZZREFHXyKQb1Wzg1qvjMyVCHZvOJX4vkzDSYsYpg3iAqxUHyFl2Yi176Dr0q1dXYtfpjiVtpK2s9Q8zDnrzJDFmSMvMtpHuFUoC48wIIJtYEEb1Ok2JbnA4+e0jVbgL5P+5VYDBtMs2HURmRZcPK8yyO6vZg2Us1yHCr9NzoRVruEKuc4wRjGJUq9QKDnIOc5l9xHh8y4n8Thgjs0YieN2KghSWVgwBsRc3Fta10dCnQ/nM2HRg/WnykDEcsSthZV8RRipJvxGcXyq4IsB1sFFr9asGoUWA490DErNDFCM7k5kjD8sZMVFKGHhRxKpTvIgKK/whYfasTqM1le5P6c/vMhp8WBs7AfrOkrVmzFIikRSIpEwkjDCzAEdiLjSpBI4kEA8z60gBAO5vb4rEsAQJkASMzKpkTQER2DWBZCVBtqt7XAPrpRXyCAYZMEEib6RMXkAtfqQPk1BYDmSATxMqmRMDIAQvU3I+P6FYlgDiT0nGZnWUiKRNcswUgHc7afr7VizhSAZkqE7iZLICM19LXv6VIYEZ7SCpBxMZYldbMoZT0IBB+DUq2NxIZc7GIIFQZUVVXsoAH2FSWJOTIAA2EzvUSZ9pE+A0ifaRFIikRSIpEUiU0mDkJawIf8zz3/AMX027W0HpWg1NhJxzvv8+JuragAzxtt8uZkmEIAurMmYkobDoALWNrXv163qRUQNwSM8bfzINgJ5APmZPgWuzKLMWfr/dKWA+9qk0tkkc5P5Y/mQLlwAeMD95icI4aMBbBcmoP++5Jv9t6g1OGXA4x/uT6iFWyec/6m7AROCMwItGF1N7kE6j4trVlKuD73YY+swtZCPd85meAwpQj1QZtb3a+/261NNRQ/Tf5zG2wOPr+khvgpDewIfK4L3+q5BFu2gI9KoNNhzgb4O/nJH2/KXi1BzxttI+NTKoU5gCJDZrCwNh5QDYsNSBfrVVq9K9J+Pj4cb8+N5ZUeo5+X9O3EscfhJHWLwZTGFZSdN17Vt21O6r6bdOMflNaqxELeouc5/ObsThs0iNb6VcX9Ta386zsr6rA3gH7TBLMIV84kJMO4YIDpkDkX2YDIB7Hf3WqBW4bp+GfrjH9+UuLqV6vjj6Zz/fnMxhGHnN8wYG9zfKEAI+99KyFTA9R5z+mN/wBZHqKfdHGP1z/Ew4GNWv8AVkXY3HXXNc+Y9dulYaTk+cD+58zLVcDxk/35RDg2BQlLhXJF7ZtRa51tv1/Si0sCMjg/XjmGtUg4PI+nMxiwchPmFgWQsL6aFr2sdrZd96LTYTuPGf1z/e8NagGx84/TEncOgyZxlt52N+hBJIrYoToyMY3Moufrwc9hJlXymKRFIn//2Q=="/>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eg;base64,/9j/4AAQSkZJRgABAQAAAQABAAD/2wCEAAkGBxQTEhUUEhMWFRMWFxcYGRgYGBkdGBsdGR0dGR8ZHRkdICogHRolHSIVITEhJSkrLi4uGR8zODMsNygtMCsBCgoKDg0OGxAQGzQkICYwLDA0NDQsLDQ0NDQsLCwsLCw0LCwsLCwvMDQsLDQvNC8sLCwtLCwsLCwsLCwsLCwsLP/AABEIAHgArgMBEQACEQEDEQH/xAAcAAEAAgMBAQEAAAAAAAAAAAAABAUCAwYHAQj/xAA5EAACAQIEBAUCBAMIAwAAAAABAgMAEQQSITEFBkFREyJhcYEykRQjobEHwfAzQlJigpLR4RUkwv/EABsBAQACAwEBAAAAAAAAAAAAAAABAwIEBQYH/8QAMREAAgIBAwMBBgYCAwEAAAAAAQIAAxEEITESQVETBSJhcYHBMpGhsdHwUuEjM0IU/9oADAMBAAIRAxEAPwD3GkRSIpEUiKRFIikRSIpE1YnELGpeRgqjcsbAfNSqljgSCwUZMgcP5hws7ZIp43b/AAg6/A61Y9FiDLLiVpdW5wpzLSqpbFIikRSIpEUiKRFIikRSIpEUiKRFIikRSIpEUiKRFInkf8X+IOcQkFyI1jD26FmLC/wBb712vZtYCF++ZxfaVjdYTtOCjcqQykhlIII3BGoI9a6RAIwZzASDkT9EcuYxpsLDI/1PGrH3IrzFyBLGUdjPUUsXrVj3EsaqlsUiKRFIikRSIpEUiKRFIikRSIpEUiKRFImCzKSVDAkbi4uPisQ6k4B3mRUgZxI+P4nDCAZpUjvtmYC/tVqVs/4RmVM6r+I4kSPmXCNtiYv961mdPaP/ACZiL6z/AOhKHnTguGx6qy4mJJkFlbMpBG+Vtdr9elbOlusoOCpIM1tVTXePxDM4vBclRo4OLxuHWIG5COCzDsO1+9b76xiP+NDn5TRTRKDl2GJ3kvPfD4VCJLmCgABFJFhpa+1c0aK9zkidA6yhBjMq8R/FXDg+SGVvU5V/nVy+zLO5EpPtOscAzseB8UTFQJNHcK42O4INiD7EGtG2s1uUPab1VgsQMJJxeKSNc0jBV7k1r2WpWOpzgS+ut7DhBkxhcUki5o2DL3Bqa7EsHUhyIsras9LDBm6s5hFIikRSIpEUiKRFIikRSJizgbkC+1QSBzJAJ4mjiYcxSeH9eVsvvb96qvDmpujnBxLKOn1F6+M7zzDhUUnjoEB8QOPca639N73rx+mW03qFznM9VqGT0SW4xO25x5TjxyC5ySpfI9r2v0I6qdK+gabVNQfInh9TpluXB5njXH+Xp8I2WdLAnyuNUb2Pf0Otd2nUJaMqZwrtO9J96VWUdqulGTAFIzPtJE6fkzk+TGtmJKYdTZn6kjdV9fXp61p6rVrSMDczd0uka45OwntuBwiRRrHGuVEAAHoK4DsWJY8zvqoUYE5nnrASP4bopZVuCALkE21tXC9sUW2BWQZAna9lXVp1KxwTMuRcBJGJGdSqtYAHQm3W36VPseiytWZxgGR7VurcqqnJE6GXiMSsFaRQxNgLi9z0tXUbUVK3SWGZzVosYdQU4kqrpVFIikRSIpEUiKRFIikSt47wdMSmVtGGqt2P/Fams0i6lOk89jNrS6ptO+Rx3E4R8bisK5jMjAr0JupHcX6V5tr9VpH6C3E74q0+pXr6eZKj5wnGpEZ9ctv2NWr7YvHYflKj7LpPn850HLnHJ52s8IEdj5xcD9d/iurodbde3vJgeZztZpKaV91t/Eu8fg0ljaOVQyMLEHb+vWuujFTleZymUMMNxPznjkVZJFjN0DsFJ6gEgH7V6lCSoJ5nlrAAxA4misphFInvPIGLjkwMPhCwRcjDsw3v77/Neb1istx6p6XSMrVDpltxYyiJvAsZOl/1+a5+p9X0z6X4pv6f0vUHq8ThsZx7GobSFkPqgH201rzl2v1qHD7fSd+rR6RxlRn6ytxPF53Fnlcjtew/StOzW3uMM5mymlpT8Kidfypy4Iws0li5F1HRb9fVq7vs32cKwLX3bt8Jx9fry5Nacd/j/qdRXZnJikRSIpEUiKRFIikRSJD4rxFIIy7/AAOpPYVRqNQlCF2l1FDXP0rPMOJY9ppDI+56dAOgFeN1F7X2F2nq6KVqQIs38v4hUxEZdQyk2Nxe19Afg2q3Q2Kl6lxkSvVoz0sFODPVK9pPJTmP4h8a/DYN7G0kt4076jU/Av8ApW3oqfUtHgbzV1l3p1HyZ4WK9FPOSTgcBLMSIY3kI1IVSbe9tqwexU3Y4maVu/4RmaZomVirqVYbqwII9wayBBGRMSpU4M6j+HfMX4XEBXP5MxCt2B2Vv5H0PpWnrdP6qZHIm5odR6b9J4M9wrz89BOS5+xwCJCN2OY+w2/X9q4ftq8BBV3O87HsmnLGzxtOMWBipYKxUbtY5fvtXnhW5XqAOPM7ZdQenO86zlDmG2WCU6bI3/yf5Gu77L9ocU2fQ/acj2joebU+o+87SvQThxSIpEUiKRFIikRSIpE5fiPL8uJnLSuEiXRANTb9gT3rj6jQWam7qsOFHE6tOtr09PTWMseZd4DhcUItGgHc7k+5ro06WqkYRZo26iy05YzlOdeCBPzoxZSbOBsD0b5rie1tEF/5kHz/AJnX9mast/xOd+38TpeXMb42HRjvbKfddK6+hu9ahW/u05esq9K5l/u88h/iRxr8Ri2Cn8uG8a+9/Mfvp/pr1ehp9OrJ5O88rr7vUswOBIfKXLEmOksvliUjPJbb0Hdj/wB1ZqdStK78yvTaZrm+E9w4RwqLDRiKFQqj7k9yep9a8/ZY1jdTGehrrWtelRK/mrleLGx2cZZAPJIBqp9e6+lWafUtS2Rx4lWo063Lg8+Z4fxrhMuFlMUy2Yag9GH+IHqK9BVatq9Szz91LVN0tPZ/4d8XOJwSFvrjJjY98trH5UrXC1tXp2nHB3ne0dvqVAnkbSjkw5xuOcf3AbE9lXT7nX714xqzrdYR2H7CetDjSaQHv9zO/hhVVCqAFAsANq9MqBV6QNp55mLHqPMpOMcrxTXZfy5O6jQ+4/4rn6r2ZVd7y+6Zvab2jZVsdxLXhsTpEiyMGcCxYde36WrdoV1rCuckTUuZGsLIMCSatlUUiKRFIikRSIpEUiKRFImE0QdSrC6kWIPUGsWUMpVuDMlYqQw5lHxFFwGBnaK/lV2FzfzEWHwDamg0iVsKl4JjXap7AbG5xPJeUeVJcc99VhB88h/UL3b9q9LqdUtA+Pieb02la5snie3cL4dHh41iiUKi7D+Z7k968/ZYzt1NzO+iKi9K8SXWEzikSBxjg8OJTJPGHHS+49QdxVldr1nKnErsqSwYYRwXg8OFj8OBMq3LHUkknqSd+lLbWtbqYxVUtY6VE3YLARxZvDULmNz6mtaqlKs9AxmbNtz2Y6znEk1bKopEUiKRFIikRSIpEicWxwghkmILCNCxA3Nhe1Z1p1sF8zCx+hS3iSIJMyq22YA/cXrEjBxMgcjMzqJMUiKRFImE0SupVgGUixBFwQehFSCQciQQCMGIYlVQqgKo0AAsB7ChJJyYAAGBM6iTNGPxPhRSSEXCIz2G5ygm1ZIvUwXzMXbpUt4jAYnxY0kAsHVWt2uL2o69LESVORmb6xkxSIpEUiKRNRxKZxHmGcqWC9bA2vbtep6TjPaR1DOO821EmVKcYLYh4Y4mZYyokkzABSy5gADq2lr+9XGoBAxPPEqFuXKgccy2qmWxSJV804uSLCTyRf2ixsV0vY97em/xVtChrFDcZlVzFayRzOf4lwmCPATSxMzO+GfzmRmMl1uWa5sT+1bKWu1wVvPjia71otRYePzn3/xSRzYUI0g/ERypLeRjmHhggm53B2I2p6hZWz2Ixt8ZIrCsuO4OZUJxOYeE7OwHDiExG9nzP4ZY97RjP/qq81puAPx8fln99pT1tsT/AOOfzx+28nyEyLBG8ZkmxBlxGV5XjjVCRbNa5YhSgCgdzpVQ90swOAMDjJmZ94AEZJyedpC4WpnXAxSu7IZMYjBZGsyobKpYG7KPWrLMIXZRvhe3mYVgv0Bj/l38T7x57+NLAmX8PLHH4rzvnDKU8scY0C2I0J11pUPwqx5BOMfPkybe7L2Pn9hNvEIZ8TPjAEBkiYLG5xDRmEZQyuqBSDc3Ja+trdKxQpWiZOx52zn6w4d2bA443xidVxSXELgmaKz4gRAi2oLWFyO/UitSsIbQG4zNty4qyvOJVfw6xeMkhkOMDaP5C65XItrcWGgOxt3q7WrUrD05To2tZD6kgY2FcQvEZJ2bPB4iRrnKhFEQZSACB5iTcnfarEJQ1heDjP5zBwHFhbtn9oHEGwQimJJinwqqFubCaNbqAOmceX3FR0C7K9wf0P8AEkuasN2I/UfzMOJcHlijillH4mOOJmmjMjK6sSXaZDexI2AOwXQipS1WYqvuknY4+gExetlAZtwBuPvPnEpllnmRg8jNBE2GCyZSmZTa92Fnza5tdLUQFUBG25zt/dochmIO+wxLDgMTQ4owuQMuBhJUGyZsz5mA233NV2kPX1D/ACP2llQKv0n/ABH3lhyZKzYCNr5mPiWJN7+dra9tqr1IAuI+X7SzTkmoH5/vKPkPH8QkxEwxasIwD9S5QrX0CG2otfv0rY1aUKgNfM19I97ORZxLDG4GNuKqXG+GLfUw1VwL6HYDpVSuw05x5+0tZFN+/j7yvmxEiNJw7O2eWYGJ7nMIJCXc5v8ALaRR7irAqsBfjYDf5jYSssQTTncnb5HmfcPw9FfibIGDR/QczXF4B66nU70ZyRUD3/mFQA2Edv4k9MTd+FWe+bOTZvqH4dzc9xe3zVfTtbt/eoS0Nk14P9xOsrTm1BFIlXDy7hULFcPGCwKtZRqG3HsatN9h5YyoUVjcKJObDIShKi6Xym303FjbtpVfUd/jLOkTBsBGQ4MakSfWLDzaW83fSwqettt+JHQu+3M18Q4TBOFE0SSBfpDKDb2rJLXQ5U4kPWjjDDMyg4bCmXJEi5CxWygZc31W7XqDYxzk8wEUcCaJ+A4Z5DI8EbSHdioJP/frWQusA6QxxINNZOSN5lj+B4eZg80MbsBa7KCbdvUelQl1iDCnEPSjnLDMnqoAAAsBoAKrlk+0iV+M4Jh5XEksEbuBbMygm3b1qxbrFGFOBK2qRjlhvNHFOEmVsOgCiCJxIw7lB5FA7ZrH/T61lXb0hj3O358zF6+oqOw/okjH8GgmYNNCjsosCygm1729r9KxS10GFOJk9SOcsMykx3Lbs835eHmSZswaYHNF5QuUWBzKLXABXf5rYTUAAbkY8d5Q1Bydgc+e0soeXITFCk6LO0KhQ7qCxt/W1VHUP1EqcZlooTpAYZxLPDYdY1CIoVRsALAX1296pZixyZaFAGBNtRJkPH8KhmKmaJJCmqlgDas0sdPwnEwetX/EMyPHw5ji2nfLlWMRxAbi5zOx7XOUW7L61mbB6fQPOT9piEPqdR+Q+8nR4VFLsFALkFzb6rC2vfTSqyxOAe0sCgZkTB8Bw0TZ44I0cEkMFAIJBBsemhI+aza6xhhmMrWmtTkCWNVS2KRFIlfx3igw0JlKlwCoyra5zELpfTrVlVfqN05ldtnpr1YlFxvjLmHEwTQmGQ4aV0s4YMoFjqALMLi49dzWxVUAyspyMgSiy0lWVhg4M3NxqTD4aJhCHRYEZmaVUv5bkKDcs1umm41qPRV3IzjfxmSbWRAQNsecSxwPHkklMWUreFJkYkWdG39ip3HrVTUlV6vjiWraC3T8MzfwniYnhE2UohzEXI1UE2b0BGtY2VlG6e8muzrXqkLgPNeGxbukLksmuoIuNrjuKsu01lQBYTCrU12khTIOOx6wY+eVyckeCRiBv/aPoB3OgqxUL0qo5LH9hK2cJczHso/cyXg+YWMnhywFHaNpIwsivmC2up2yvqNNRrvVbUAL1K2RnB2/u0zW4k4I+I3mqPmgh5ElhCOsTzALKr3Cbq1h5G20133rI6bIBU9wOMcyBqMEhh2zz4nxeaJMsLHCsPxDBYl8Rcxuhe7dFGnc6a+lP/nXJHVxzt8Y9dsA9PPG8seDcVaZpY5IvCliKhlzBhZhmVgwAuCL9BtVVtYUAg5BlldhbIIwRI2K5tw0eJXCs58UkDbygtspboTp96zXS2NX6gG0wbU1q/pk7ybxniggVPKXeRxGiAgXZu5OgG5JquqvrJ7AbyyyzoHzlPPzS8ZlEmHsYjEpVZAzMZWAUroBl97G/TrV40ytjpbnPbxKTqGXOV4x38yVJxyXMkS4a+IKl2j8UBUS5UFpMu5toAO/vWApXBYt7vy+0yNrfhC7/P74nzB8zq7xIY2QySSRNcjySRjNkNt7i5BqW05AJznAB+hhbwSBj4fWa8JzakiSMsbZknWALcXYsQFYf5SCW9galtKVIBPbMhdSGBIHfE6OtWbMUiKRFIikTnOf7/g2ta+eK19r51tf0ra0f/aPr+019V/1n6TRjOB4jEGR5zEr+BLDEqFit5PqdmIB1sugGmtSt1deAueQT9Ji1Tvkt4IH1kPE8sT5yQsEufDpCGlzXhKqVJQWNwTr0OlWLqExvkYOdu8wbTvnbByMb9o5k4QfBwUSvlxGkAI6oyWl+AoLe4FKLfediNuf12i6v3VXO/H8zsI8KojEYHkC5LelrW+1aRYk9XebnSMYlJy5yfh8G7yRZizC3mN8o3sNP3q+7V2XABpr06VKiSsw43y42IlnJYKkuGWEHchldnBI6jUde9TVeEVfgc/pFlBdmPkYkSDl6UxyJ4GFw7tE6CWG+cswtmHlGVe4uTWZvUMDknfgzAUtgjAG3ImjDcszk3MeHhAw00AWIk3ZwAHY5RpptuPW9ZNqE8k7g7/CQKH8AbEbfGWzcFktgRdf/WIL76/llPLp3NUi4e/8f5zLjUT0fD+JNwPD2TE4iUkZZREFHXyKQb1Wzg1qvjMyVCHZvOJX4vkzDSYsYpg3iAqxUHyFl2Yi176Dr0q1dXYtfpjiVtpK2s9Q8zDnrzJDFmSMvMtpHuFUoC48wIIJtYEEb1Ok2JbnA4+e0jVbgL5P+5VYDBtMs2HURmRZcPK8yyO6vZg2Us1yHCr9NzoRVruEKuc4wRjGJUq9QKDnIOc5l9xHh8y4n8Thgjs0YieN2KghSWVgwBsRc3Fta10dCnQ/nM2HRg/WnykDEcsSthZV8RRipJvxGcXyq4IsB1sFFr9asGoUWA490DErNDFCM7k5kjD8sZMVFKGHhRxKpTvIgKK/whYfasTqM1le5P6c/vMhp8WBs7AfrOkrVmzFIikRSIpEwkjDCzAEdiLjSpBI4kEA8z60gBAO5vb4rEsAQJkASMzKpkTQER2DWBZCVBtqt7XAPrpRXyCAYZMEEib6RMXkAtfqQPk1BYDmSATxMqmRMDIAQvU3I+P6FYlgDiT0nGZnWUiKRNcswUgHc7afr7VizhSAZkqE7iZLICM19LXv6VIYEZ7SCpBxMZYldbMoZT0IBB+DUq2NxIZc7GIIFQZUVVXsoAH2FSWJOTIAA2EzvUSZ9pE+A0ifaRFIikRSIpEUiU0mDkJawIf8zz3/AMX027W0HpWg1NhJxzvv8+JuragAzxtt8uZkmEIAurMmYkobDoALWNrXv163qRUQNwSM8bfzINgJ5APmZPgWuzKLMWfr/dKWA+9qk0tkkc5P5Y/mQLlwAeMD95icI4aMBbBcmoP++5Jv9t6g1OGXA4x/uT6iFWyec/6m7AROCMwItGF1N7kE6j4trVlKuD73YY+swtZCPd85meAwpQj1QZtb3a+/261NNRQ/Tf5zG2wOPr+khvgpDewIfK4L3+q5BFu2gI9KoNNhzgb4O/nJH2/KXi1BzxttI+NTKoU5gCJDZrCwNh5QDYsNSBfrVVq9K9J+Pj4cb8+N5ZUeo5+X9O3EscfhJHWLwZTGFZSdN17Vt21O6r6bdOMflNaqxELeouc5/ObsThs0iNb6VcX9Ta386zsr6rA3gH7TBLMIV84kJMO4YIDpkDkX2YDIB7Hf3WqBW4bp+GfrjH9+UuLqV6vjj6Zz/fnMxhGHnN8wYG9zfKEAI+99KyFTA9R5z+mN/wBZHqKfdHGP1z/Ew4GNWv8AVkXY3HXXNc+Y9dulYaTk+cD+58zLVcDxk/35RDg2BQlLhXJF7ZtRa51tv1/Si0sCMjg/XjmGtUg4PI+nMxiwchPmFgWQsL6aFr2sdrZd96LTYTuPGf1z/e8NagGx84/TEncOgyZxlt52N+hBJIrYoToyMY3Moufrwc9hJlXymKRFIn//2Q=="/>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7" name="Picture 5" descr="http://www.justamemory.co.uk/catalog/images/214436-england.jpg">
            <a:hlinkClick r:id="rId10"/>
          </p:cNvPr>
          <p:cNvPicPr>
            <a:picLocks noChangeAspect="1" noChangeArrowheads="1"/>
          </p:cNvPicPr>
          <p:nvPr/>
        </p:nvPicPr>
        <p:blipFill>
          <a:blip r:embed="rId11" cstate="print"/>
          <a:srcRect/>
          <a:stretch>
            <a:fillRect/>
          </a:stretch>
        </p:blipFill>
        <p:spPr bwMode="auto">
          <a:xfrm>
            <a:off x="8584680" y="4717529"/>
            <a:ext cx="2103958" cy="2557289"/>
          </a:xfrm>
          <a:prstGeom prst="rect">
            <a:avLst/>
          </a:prstGeom>
          <a:noFill/>
        </p:spPr>
      </p:pic>
      <p:pic>
        <p:nvPicPr>
          <p:cNvPr id="159752" name="Picture 8" descr="C:\Users\Ca123833\AppData\Local\Microsoft\Windows\Temporary Internet Files\Content.IE5\TP7X9T7Y\39837[1].png"/>
          <p:cNvPicPr>
            <a:picLocks noChangeAspect="1" noChangeArrowheads="1"/>
          </p:cNvPicPr>
          <p:nvPr/>
        </p:nvPicPr>
        <p:blipFill>
          <a:blip r:embed="rId12" cstate="print"/>
          <a:srcRect/>
          <a:stretch>
            <a:fillRect/>
          </a:stretch>
        </p:blipFill>
        <p:spPr bwMode="auto">
          <a:xfrm>
            <a:off x="4912271" y="5437609"/>
            <a:ext cx="3869258" cy="1457203"/>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0" y="1765201"/>
            <a:ext cx="10688638" cy="3240360"/>
            <a:chOff x="0" y="1405161"/>
            <a:chExt cx="10688638" cy="3240360"/>
          </a:xfrm>
        </p:grpSpPr>
        <p:grpSp>
          <p:nvGrpSpPr>
            <p:cNvPr id="23" name="Group 22"/>
            <p:cNvGrpSpPr/>
            <p:nvPr/>
          </p:nvGrpSpPr>
          <p:grpSpPr>
            <a:xfrm>
              <a:off x="231751" y="1621185"/>
              <a:ext cx="10456887" cy="2755468"/>
              <a:chOff x="231751" y="541065"/>
              <a:chExt cx="10153297" cy="2755468"/>
            </a:xfrm>
          </p:grpSpPr>
          <p:sp>
            <p:nvSpPr>
              <p:cNvPr id="7" name="TextBox 6"/>
              <p:cNvSpPr txBox="1"/>
              <p:nvPr/>
            </p:nvSpPr>
            <p:spPr>
              <a:xfrm>
                <a:off x="4696247" y="2773313"/>
                <a:ext cx="5688801" cy="523220"/>
              </a:xfrm>
              <a:prstGeom prst="rect">
                <a:avLst/>
              </a:prstGeom>
              <a:noFill/>
              <a:ln>
                <a:solidFill>
                  <a:srgbClr val="33CCCC"/>
                </a:solidFill>
              </a:ln>
            </p:spPr>
            <p:txBody>
              <a:bodyPr wrap="none" rtlCol="0">
                <a:spAutoFit/>
              </a:bodyPr>
              <a:lstStyle/>
              <a:p>
                <a:r>
                  <a:rPr lang="en-GB" sz="2800" dirty="0" smtClean="0">
                    <a:ln>
                      <a:solidFill>
                        <a:srgbClr val="33CCCC"/>
                      </a:solidFill>
                    </a:ln>
                    <a:solidFill>
                      <a:srgbClr val="C00000"/>
                    </a:solidFill>
                  </a:rPr>
                  <a:t>IBA</a:t>
                </a:r>
                <a:r>
                  <a:rPr lang="en-GB" sz="2800" dirty="0" smtClean="0">
                    <a:ln>
                      <a:solidFill>
                        <a:srgbClr val="33CCCC"/>
                      </a:solidFill>
                    </a:ln>
                    <a:solidFill>
                      <a:srgbClr val="0000FF"/>
                    </a:solidFill>
                  </a:rPr>
                  <a:t>=Identification and Brief Advice</a:t>
                </a:r>
                <a:endParaRPr lang="en-GB" sz="2800" dirty="0">
                  <a:ln>
                    <a:solidFill>
                      <a:srgbClr val="33CCCC"/>
                    </a:solidFill>
                  </a:ln>
                  <a:solidFill>
                    <a:srgbClr val="0000FF"/>
                  </a:solidFill>
                </a:endParaRPr>
              </a:p>
            </p:txBody>
          </p:sp>
          <p:sp>
            <p:nvSpPr>
              <p:cNvPr id="17" name="Rectangle 16"/>
              <p:cNvSpPr/>
              <p:nvPr/>
            </p:nvSpPr>
            <p:spPr>
              <a:xfrm>
                <a:off x="231751" y="541065"/>
                <a:ext cx="5247975" cy="523220"/>
              </a:xfrm>
              <a:prstGeom prst="rect">
                <a:avLst/>
              </a:prstGeom>
              <a:ln>
                <a:solidFill>
                  <a:srgbClr val="33CCCC"/>
                </a:solidFill>
              </a:ln>
            </p:spPr>
            <p:txBody>
              <a:bodyPr wrap="none">
                <a:spAutoFit/>
              </a:bodyPr>
              <a:lstStyle/>
              <a:p>
                <a:r>
                  <a:rPr lang="en-GB" sz="2800" dirty="0" smtClean="0">
                    <a:ln>
                      <a:solidFill>
                        <a:srgbClr val="33CCCC"/>
                      </a:solidFill>
                    </a:ln>
                    <a:solidFill>
                      <a:srgbClr val="33CCCC"/>
                    </a:solidFill>
                  </a:rPr>
                  <a:t>ABI</a:t>
                </a:r>
                <a:r>
                  <a:rPr lang="en-GB" sz="2800" dirty="0" smtClean="0">
                    <a:ln>
                      <a:solidFill>
                        <a:srgbClr val="33CCCC"/>
                      </a:solidFill>
                    </a:ln>
                    <a:solidFill>
                      <a:srgbClr val="0000FF"/>
                    </a:solidFill>
                  </a:rPr>
                  <a:t> = Alcohol Brief Intervention </a:t>
                </a:r>
              </a:p>
            </p:txBody>
          </p:sp>
          <p:graphicFrame>
            <p:nvGraphicFramePr>
              <p:cNvPr id="22" name="Diagram 21"/>
              <p:cNvGraphicFramePr/>
              <p:nvPr/>
            </p:nvGraphicFramePr>
            <p:xfrm>
              <a:off x="3328095" y="1045121"/>
              <a:ext cx="3490871" cy="1727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25" name="Group 24"/>
            <p:cNvGrpSpPr/>
            <p:nvPr/>
          </p:nvGrpSpPr>
          <p:grpSpPr>
            <a:xfrm>
              <a:off x="0" y="1405161"/>
              <a:ext cx="10688638" cy="3240360"/>
              <a:chOff x="0" y="1549177"/>
              <a:chExt cx="10688638" cy="3240360"/>
            </a:xfrm>
          </p:grpSpPr>
          <p:pic>
            <p:nvPicPr>
              <p:cNvPr id="6" name="Picture 2"/>
              <p:cNvPicPr>
                <a:picLocks noChangeAspect="1" noChangeArrowheads="1"/>
              </p:cNvPicPr>
              <p:nvPr/>
            </p:nvPicPr>
            <p:blipFill>
              <a:blip r:embed="rId8" cstate="print"/>
              <a:srcRect/>
              <a:stretch>
                <a:fillRect/>
              </a:stretch>
            </p:blipFill>
            <p:spPr bwMode="auto">
              <a:xfrm>
                <a:off x="9132308" y="1621185"/>
                <a:ext cx="1556330" cy="1181526"/>
              </a:xfrm>
              <a:prstGeom prst="rect">
                <a:avLst/>
              </a:prstGeom>
              <a:noFill/>
              <a:ln w="9525">
                <a:noFill/>
                <a:miter lim="800000"/>
                <a:headEnd/>
                <a:tailEnd/>
              </a:ln>
              <a:effectLst/>
            </p:spPr>
          </p:pic>
          <p:sp>
            <p:nvSpPr>
              <p:cNvPr id="24" name="Rectangle 23"/>
              <p:cNvSpPr/>
              <p:nvPr/>
            </p:nvSpPr>
            <p:spPr bwMode="auto">
              <a:xfrm>
                <a:off x="0" y="1549177"/>
                <a:ext cx="10688638" cy="3240360"/>
              </a:xfrm>
              <a:prstGeom prst="rect">
                <a:avLst/>
              </a:prstGeom>
              <a:noFill/>
              <a:ln w="9525" cap="flat" cmpd="sng" algn="ctr">
                <a:solidFill>
                  <a:srgbClr val="33CC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grpSp>
      </p:grpSp>
      <p:sp>
        <p:nvSpPr>
          <p:cNvPr id="27" name="Title 1"/>
          <p:cNvSpPr>
            <a:spLocks noGrp="1"/>
          </p:cNvSpPr>
          <p:nvPr>
            <p:ph type="title"/>
          </p:nvPr>
        </p:nvSpPr>
        <p:spPr>
          <a:xfrm>
            <a:off x="0" y="0"/>
            <a:ext cx="10688637" cy="1219200"/>
          </a:xfrm>
        </p:spPr>
        <p:txBody>
          <a:bodyPr/>
          <a:lstStyle/>
          <a:p>
            <a:pPr algn="ctr"/>
            <a:r>
              <a:rPr lang="en-GB" sz="3800" dirty="0" smtClean="0"/>
              <a:t>What is an Alcohol Identification &amp;  Brief Advice (IBA)?</a:t>
            </a:r>
            <a:endParaRPr lang="en-GB" sz="3800" dirty="0"/>
          </a:p>
        </p:txBody>
      </p:sp>
      <p:grpSp>
        <p:nvGrpSpPr>
          <p:cNvPr id="30" name="Group 29"/>
          <p:cNvGrpSpPr/>
          <p:nvPr/>
        </p:nvGrpSpPr>
        <p:grpSpPr>
          <a:xfrm>
            <a:off x="303759" y="1261145"/>
            <a:ext cx="10384879" cy="5112568"/>
            <a:chOff x="303759" y="1261145"/>
            <a:chExt cx="10688638" cy="5112568"/>
          </a:xfrm>
        </p:grpSpPr>
        <p:sp>
          <p:nvSpPr>
            <p:cNvPr id="11" name="Content Placeholder 2"/>
            <p:cNvSpPr txBox="1">
              <a:spLocks/>
            </p:cNvSpPr>
            <p:nvPr/>
          </p:nvSpPr>
          <p:spPr>
            <a:xfrm>
              <a:off x="303759" y="1261145"/>
              <a:ext cx="10688638" cy="4392488"/>
            </a:xfrm>
            <a:prstGeom prst="rect">
              <a:avLst/>
            </a:prstGeom>
            <a:ln>
              <a:solidFill>
                <a:srgbClr val="00B0F0"/>
              </a:solidFill>
            </a:ln>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“A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short</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evidence-based</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structured conversation</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about alcohol consumption with a client to motivate and support the individual to think about and/or plan a change in their drinking behaviour in order to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reduce</a:t>
              </a: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their consumption”</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NHS Scotland (2009)</a:t>
              </a:r>
              <a:endParaRPr kumimoji="0" lang="en-GB" sz="3200" b="0" i="1"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pic>
          <p:nvPicPr>
            <p:cNvPr id="29" name="Picture 2"/>
            <p:cNvPicPr>
              <a:picLocks noChangeAspect="1" noChangeArrowheads="1"/>
            </p:cNvPicPr>
            <p:nvPr/>
          </p:nvPicPr>
          <p:blipFill>
            <a:blip r:embed="rId9" cstate="print"/>
            <a:srcRect/>
            <a:stretch>
              <a:fillRect/>
            </a:stretch>
          </p:blipFill>
          <p:spPr bwMode="auto">
            <a:xfrm>
              <a:off x="8412228" y="4645521"/>
              <a:ext cx="2276410" cy="1728192"/>
            </a:xfrm>
            <a:prstGeom prst="rect">
              <a:avLst/>
            </a:prstGeom>
            <a:noFill/>
            <a:ln w="9525">
              <a:noFill/>
              <a:miter lim="800000"/>
              <a:headEnd/>
              <a:tailEnd/>
            </a:ln>
            <a:effectLst/>
          </p:spPr>
        </p:pic>
      </p:grpSp>
    </p:spTree>
    <p:extLst>
      <p:ext uri="{BB962C8B-B14F-4D97-AF65-F5344CB8AC3E}">
        <p14:creationId xmlns:p14="http://schemas.microsoft.com/office/powerpoint/2010/main" val="2283924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15097" y="1495409"/>
            <a:ext cx="9001188" cy="4643470"/>
          </a:xfrm>
          <a:prstGeom prst="rect">
            <a:avLst/>
          </a:prstGeom>
          <a:ln>
            <a:solidFill>
              <a:srgbClr val="3399FF"/>
            </a:solidFill>
          </a:ln>
        </p:spPr>
        <p:txBody>
          <a:bodyPr/>
          <a:lstStyle/>
          <a:p>
            <a:pPr marL="390525" marR="0" lvl="0" indent="-390525" algn="l" defTabSz="1042988" rtl="0" eaLnBrk="1" fontAlgn="base" latinLnBrk="0" hangingPunct="1">
              <a:lnSpc>
                <a:spcPct val="100000"/>
              </a:lnSpc>
              <a:spcBef>
                <a:spcPct val="20000"/>
              </a:spcBef>
              <a:spcAft>
                <a:spcPct val="0"/>
              </a:spcAft>
              <a:buClr>
                <a:srgbClr val="7030A0"/>
              </a:buClr>
              <a:buSzTx/>
              <a:buFontTx/>
              <a:buNone/>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The primary goal of </a:t>
            </a:r>
            <a:r>
              <a:rPr lang="en-GB" sz="4000" kern="0" noProof="0" dirty="0" smtClean="0">
                <a:latin typeface="Calibri" pitchFamily="34" charset="0"/>
                <a:ea typeface="+mn-ea"/>
                <a:cs typeface="Arial" pitchFamily="34" charset="0"/>
              </a:rPr>
              <a:t>IBA</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is to reduce alcohol consumption by</a:t>
            </a:r>
            <a:r>
              <a:rPr kumimoji="0" lang="en-GB" sz="4000" b="0" i="0" u="none" strike="noStrike" kern="0" cap="none" spc="0" normalizeH="0" noProof="0" dirty="0" smtClean="0">
                <a:ln>
                  <a:noFill/>
                </a:ln>
                <a:solidFill>
                  <a:schemeClr val="tx1"/>
                </a:solidFill>
                <a:effectLst/>
                <a:uLnTx/>
                <a:uFillTx/>
                <a:latin typeface="Calibri" pitchFamily="34" charset="0"/>
                <a:ea typeface="+mn-ea"/>
                <a:cs typeface="Arial" pitchFamily="34" charset="0"/>
              </a:rPr>
              <a:t> </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showing the client...</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the consequences of their drinking </a:t>
            </a:r>
            <a:r>
              <a:rPr lang="en-GB" sz="4000" kern="0" dirty="0" smtClean="0">
                <a:latin typeface="Calibri" pitchFamily="34" charset="0"/>
                <a:ea typeface="+mn-ea"/>
                <a:cs typeface="Arial" pitchFamily="34" charset="0"/>
              </a:rPr>
              <a:t>might </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be</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the client can do about it</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help and support can be accessed</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endPar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pic>
        <p:nvPicPr>
          <p:cNvPr id="5" name="Picture 2" descr="http://openclipart.org/image/250px/svg_to_png/110587/happy_woman_dirk_struve_01.png"/>
          <p:cNvPicPr>
            <a:picLocks noChangeAspect="1" noChangeArrowheads="1"/>
          </p:cNvPicPr>
          <p:nvPr/>
        </p:nvPicPr>
        <p:blipFill>
          <a:blip r:embed="rId3" cstate="print"/>
          <a:srcRect/>
          <a:stretch>
            <a:fillRect/>
          </a:stretch>
        </p:blipFill>
        <p:spPr bwMode="auto">
          <a:xfrm>
            <a:off x="9130533" y="280963"/>
            <a:ext cx="1285884" cy="1285884"/>
          </a:xfrm>
          <a:prstGeom prst="rect">
            <a:avLst/>
          </a:prstGeom>
          <a:noFill/>
        </p:spPr>
      </p:pic>
      <p:sp>
        <p:nvSpPr>
          <p:cNvPr id="6" name="Title 1"/>
          <p:cNvSpPr txBox="1">
            <a:spLocks/>
          </p:cNvSpPr>
          <p:nvPr/>
        </p:nvSpPr>
        <p:spPr>
          <a:xfrm>
            <a:off x="343659" y="280963"/>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000" kern="0" dirty="0" smtClean="0">
                <a:solidFill>
                  <a:srgbClr val="423F74"/>
                </a:solidFill>
                <a:latin typeface="+mj-lt"/>
                <a:ea typeface="+mj-ea"/>
                <a:cs typeface="+mj-cs"/>
              </a:rPr>
              <a:t>What’s the point of IBA?</a:t>
            </a:r>
            <a:endParaRPr kumimoji="0" lang="en-GB" sz="4000" b="0" i="0" u="none" strike="noStrike" kern="0" cap="none" spc="0" normalizeH="0" baseline="0" noProof="0" dirty="0">
              <a:ln>
                <a:noFill/>
              </a:ln>
              <a:solidFill>
                <a:srgbClr val="423F74"/>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0782" y="280964"/>
            <a:ext cx="10487856" cy="857256"/>
          </a:xfrm>
          <a:prstGeom prst="rect">
            <a:avLst/>
          </a:prstGeom>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en-GB" sz="3600" b="0" i="0" u="none" strike="noStrike" kern="0" cap="none" spc="0" normalizeH="0" baseline="0" noProof="0" dirty="0" smtClean="0">
                <a:ln>
                  <a:noFill/>
                </a:ln>
                <a:solidFill>
                  <a:srgbClr val="423F74"/>
                </a:solidFill>
                <a:effectLst/>
                <a:uLnTx/>
                <a:uFillTx/>
                <a:latin typeface="+mj-lt"/>
                <a:ea typeface="+mj-ea"/>
                <a:cs typeface="+mj-cs"/>
              </a:rPr>
              <a:t>How much impact can</a:t>
            </a:r>
            <a:r>
              <a:rPr kumimoji="0" lang="en-GB" sz="3600" b="0" i="0" u="none" strike="noStrike" kern="0" cap="none" spc="0" normalizeH="0" noProof="0" dirty="0" smtClean="0">
                <a:ln>
                  <a:noFill/>
                </a:ln>
                <a:solidFill>
                  <a:srgbClr val="423F74"/>
                </a:solidFill>
                <a:effectLst/>
                <a:uLnTx/>
                <a:uFillTx/>
                <a:latin typeface="+mj-lt"/>
                <a:ea typeface="+mj-ea"/>
                <a:cs typeface="+mj-cs"/>
              </a:rPr>
              <a:t> </a:t>
            </a:r>
            <a:r>
              <a:rPr kumimoji="0" lang="en-GB" sz="3600" b="0" i="0" strike="noStrike" kern="0" cap="none" spc="0" normalizeH="0" noProof="0" dirty="0" smtClean="0">
                <a:ln>
                  <a:solidFill>
                    <a:srgbClr val="FF0000"/>
                  </a:solidFill>
                </a:ln>
                <a:solidFill>
                  <a:srgbClr val="423F74"/>
                </a:solidFill>
                <a:effectLst>
                  <a:outerShdw blurRad="38100" dist="38100" dir="2700000" algn="tl">
                    <a:srgbClr val="000000">
                      <a:alpha val="43137"/>
                    </a:srgbClr>
                  </a:outerShdw>
                </a:effectLst>
                <a:uLnTx/>
                <a:uFillTx/>
                <a:latin typeface="+mj-lt"/>
                <a:ea typeface="+mj-ea"/>
                <a:cs typeface="+mj-cs"/>
              </a:rPr>
              <a:t>YOU</a:t>
            </a:r>
            <a:r>
              <a:rPr kumimoji="0" lang="en-GB" sz="3600" b="0" i="0" u="none" strike="noStrike" kern="0" cap="none" spc="0" normalizeH="0" noProof="0" dirty="0" smtClean="0">
                <a:ln>
                  <a:noFill/>
                </a:ln>
                <a:solidFill>
                  <a:srgbClr val="423F74"/>
                </a:solidFill>
                <a:effectLst/>
                <a:uLnTx/>
                <a:uFillTx/>
                <a:latin typeface="+mj-lt"/>
                <a:ea typeface="+mj-ea"/>
                <a:cs typeface="+mj-cs"/>
              </a:rPr>
              <a:t> reall</a:t>
            </a:r>
            <a:r>
              <a:rPr lang="en-GB" sz="3600" kern="0" dirty="0" smtClean="0">
                <a:solidFill>
                  <a:srgbClr val="423F74"/>
                </a:solidFill>
                <a:latin typeface="+mj-lt"/>
                <a:ea typeface="+mj-ea"/>
                <a:cs typeface="+mj-cs"/>
              </a:rPr>
              <a:t>y have?</a:t>
            </a:r>
            <a:endParaRPr kumimoji="0" lang="en-GB" sz="3600" b="0" i="0" u="none" strike="noStrike" kern="0" cap="none" spc="0" normalizeH="0" baseline="0" noProof="0" dirty="0">
              <a:ln>
                <a:noFill/>
              </a:ln>
              <a:solidFill>
                <a:srgbClr val="423F74"/>
              </a:solidFill>
              <a:effectLst/>
              <a:uLnTx/>
              <a:uFillTx/>
              <a:latin typeface="+mj-lt"/>
              <a:ea typeface="+mj-ea"/>
              <a:cs typeface="+mj-cs"/>
            </a:endParaRPr>
          </a:p>
        </p:txBody>
      </p:sp>
      <p:pic>
        <p:nvPicPr>
          <p:cNvPr id="1026" name="Picture 2" descr="http://www.everyvotecounts.org.uk/images/pix/one-in-eight.jpg"/>
          <p:cNvPicPr>
            <a:picLocks noChangeAspect="1" noChangeArrowheads="1"/>
          </p:cNvPicPr>
          <p:nvPr/>
        </p:nvPicPr>
        <p:blipFill>
          <a:blip r:embed="rId3" cstate="print"/>
          <a:srcRect/>
          <a:stretch>
            <a:fillRect/>
          </a:stretch>
        </p:blipFill>
        <p:spPr bwMode="auto">
          <a:xfrm>
            <a:off x="6987393" y="1281095"/>
            <a:ext cx="2357454" cy="17680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486535" y="1995475"/>
            <a:ext cx="6215106" cy="1077218"/>
          </a:xfrm>
          <a:prstGeom prst="rect">
            <a:avLst/>
          </a:prstGeom>
          <a:ln>
            <a:solidFill>
              <a:srgbClr val="00B0F0"/>
            </a:solidFill>
          </a:ln>
        </p:spPr>
        <p:txBody>
          <a:bodyPr wrap="square">
            <a:spAutoFit/>
          </a:bodyPr>
          <a:lstStyle/>
          <a:p>
            <a:pPr eaLnBrk="1" hangingPunct="1">
              <a:buClr>
                <a:srgbClr val="7030A0"/>
              </a:buClr>
            </a:pPr>
            <a:r>
              <a:rPr lang="en-GB" sz="2800" dirty="0" smtClean="0">
                <a:latin typeface="Calibri" pitchFamily="34" charset="0"/>
                <a:cs typeface="Arial" pitchFamily="34" charset="0"/>
              </a:rPr>
              <a:t>The Numbers Needed to Treat (</a:t>
            </a:r>
            <a:r>
              <a:rPr lang="en-GB" sz="2800" b="1" dirty="0" smtClean="0">
                <a:latin typeface="Calibri" pitchFamily="34" charset="0"/>
                <a:cs typeface="Arial" pitchFamily="34" charset="0"/>
              </a:rPr>
              <a:t>NNT</a:t>
            </a:r>
            <a:r>
              <a:rPr lang="en-GB" sz="2800" dirty="0" smtClean="0">
                <a:latin typeface="Calibri" pitchFamily="34" charset="0"/>
                <a:cs typeface="Arial" pitchFamily="34" charset="0"/>
              </a:rPr>
              <a:t>) for Alcohol Brief Interventions = </a:t>
            </a:r>
            <a:r>
              <a:rPr lang="en-GB" sz="3600" b="1" dirty="0" smtClean="0">
                <a:ln>
                  <a:solidFill>
                    <a:srgbClr val="FF0000"/>
                  </a:solidFill>
                </a:ln>
                <a:latin typeface="Calibri" pitchFamily="34" charset="0"/>
                <a:cs typeface="Arial" pitchFamily="34" charset="0"/>
              </a:rPr>
              <a:t>8</a:t>
            </a:r>
            <a:endParaRPr lang="en-GB" sz="2800" dirty="0" smtClean="0">
              <a:latin typeface="Calibri" pitchFamily="34" charset="0"/>
              <a:cs typeface="Arial" pitchFamily="34" charset="0"/>
            </a:endParaRPr>
          </a:p>
        </p:txBody>
      </p:sp>
      <p:sp>
        <p:nvSpPr>
          <p:cNvPr id="6" name="TextBox 5"/>
          <p:cNvSpPr txBox="1"/>
          <p:nvPr/>
        </p:nvSpPr>
        <p:spPr>
          <a:xfrm>
            <a:off x="629411" y="3709987"/>
            <a:ext cx="5786478" cy="1815882"/>
          </a:xfrm>
          <a:prstGeom prst="rect">
            <a:avLst/>
          </a:prstGeom>
          <a:noFill/>
          <a:ln>
            <a:solidFill>
              <a:srgbClr val="00B0F0"/>
            </a:solidFill>
          </a:ln>
        </p:spPr>
        <p:txBody>
          <a:bodyPr wrap="square" rtlCol="0">
            <a:spAutoFit/>
          </a:bodyPr>
          <a:lstStyle/>
          <a:p>
            <a:r>
              <a:rPr lang="en-GB" sz="2800" dirty="0" smtClean="0">
                <a:latin typeface="Calibri" pitchFamily="34" charset="0"/>
                <a:cs typeface="Arial" pitchFamily="34" charset="0"/>
              </a:rPr>
              <a:t>The average </a:t>
            </a:r>
            <a:r>
              <a:rPr lang="en-GB" sz="2800" b="1" dirty="0" smtClean="0">
                <a:latin typeface="Calibri" pitchFamily="34" charset="0"/>
                <a:cs typeface="Arial" pitchFamily="34" charset="0"/>
              </a:rPr>
              <a:t>reduction</a:t>
            </a:r>
            <a:r>
              <a:rPr lang="en-GB" sz="2800" dirty="0" smtClean="0">
                <a:latin typeface="Calibri" pitchFamily="34" charset="0"/>
                <a:cs typeface="Arial" pitchFamily="34" charset="0"/>
              </a:rPr>
              <a:t> in alcohol consumption (per week) is 38 grams, which equates to </a:t>
            </a:r>
            <a:r>
              <a:rPr lang="en-GB" sz="2800" dirty="0" smtClean="0">
                <a:ln>
                  <a:solidFill>
                    <a:srgbClr val="FF0000"/>
                  </a:solidFill>
                </a:ln>
                <a:latin typeface="Calibri" pitchFamily="34" charset="0"/>
                <a:cs typeface="Arial" pitchFamily="34" charset="0"/>
              </a:rPr>
              <a:t>4-5 units.</a:t>
            </a:r>
          </a:p>
          <a:p>
            <a:endParaRPr lang="en-GB" sz="2800" dirty="0"/>
          </a:p>
        </p:txBody>
      </p:sp>
      <p:pic>
        <p:nvPicPr>
          <p:cNvPr id="7" name="Picture 11" descr="http://www.scientificamerican.com/media/inline/beer-batter-is-better_1.jpg"/>
          <p:cNvPicPr>
            <a:picLocks noChangeAspect="1" noChangeArrowheads="1"/>
          </p:cNvPicPr>
          <p:nvPr/>
        </p:nvPicPr>
        <p:blipFill>
          <a:blip r:embed="rId4" cstate="print"/>
          <a:srcRect/>
          <a:stretch>
            <a:fillRect/>
          </a:stretch>
        </p:blipFill>
        <p:spPr bwMode="auto">
          <a:xfrm>
            <a:off x="6487327" y="3352797"/>
            <a:ext cx="928694" cy="842496"/>
          </a:xfrm>
          <a:prstGeom prst="rect">
            <a:avLst/>
          </a:prstGeom>
          <a:noFill/>
        </p:spPr>
      </p:pic>
      <p:pic>
        <p:nvPicPr>
          <p:cNvPr id="9" name="Picture 13" descr="http://dailycoffeenews.com/wp-content/uploads/2011/12/red-wine-glass.jpeg"/>
          <p:cNvPicPr>
            <a:picLocks noChangeAspect="1" noChangeArrowheads="1"/>
          </p:cNvPicPr>
          <p:nvPr/>
        </p:nvPicPr>
        <p:blipFill>
          <a:blip r:embed="rId5" cstate="print"/>
          <a:srcRect/>
          <a:stretch>
            <a:fillRect/>
          </a:stretch>
        </p:blipFill>
        <p:spPr bwMode="auto">
          <a:xfrm>
            <a:off x="8130401" y="4638681"/>
            <a:ext cx="765421" cy="857256"/>
          </a:xfrm>
          <a:prstGeom prst="rect">
            <a:avLst/>
          </a:prstGeom>
          <a:noFill/>
        </p:spPr>
      </p:pic>
      <p:pic>
        <p:nvPicPr>
          <p:cNvPr id="10" name="Picture 10" descr="http://topnews.in/healthcare/sites/default/files/Large.Glass_.Wine_.jpg"/>
          <p:cNvPicPr>
            <a:picLocks noChangeAspect="1" noChangeArrowheads="1"/>
          </p:cNvPicPr>
          <p:nvPr/>
        </p:nvPicPr>
        <p:blipFill>
          <a:blip r:embed="rId6" cstate="print"/>
          <a:srcRect/>
          <a:stretch>
            <a:fillRect/>
          </a:stretch>
        </p:blipFill>
        <p:spPr bwMode="auto">
          <a:xfrm>
            <a:off x="6630203" y="4424367"/>
            <a:ext cx="714380" cy="1146582"/>
          </a:xfrm>
          <a:prstGeom prst="rect">
            <a:avLst/>
          </a:prstGeom>
          <a:noFill/>
        </p:spPr>
      </p:pic>
      <p:pic>
        <p:nvPicPr>
          <p:cNvPr id="1028" name="Picture 4" descr="http://www.countychinashop.co.uk/cshop/images/T/dr2453.jpg"/>
          <p:cNvPicPr>
            <a:picLocks noChangeAspect="1" noChangeArrowheads="1"/>
          </p:cNvPicPr>
          <p:nvPr/>
        </p:nvPicPr>
        <p:blipFill>
          <a:blip r:embed="rId7" cstate="print"/>
          <a:srcRect/>
          <a:stretch>
            <a:fillRect/>
          </a:stretch>
        </p:blipFill>
        <p:spPr bwMode="auto">
          <a:xfrm>
            <a:off x="8130401" y="3424235"/>
            <a:ext cx="807561" cy="714381"/>
          </a:xfrm>
          <a:prstGeom prst="rect">
            <a:avLst/>
          </a:prstGeom>
          <a:noFill/>
        </p:spPr>
      </p:pic>
      <p:pic>
        <p:nvPicPr>
          <p:cNvPr id="13" name="Picture 17" descr="http://www.drinkstuff.com/productimg/42311.jpg"/>
          <p:cNvPicPr>
            <a:picLocks noChangeAspect="1" noChangeArrowheads="1"/>
          </p:cNvPicPr>
          <p:nvPr/>
        </p:nvPicPr>
        <p:blipFill>
          <a:blip r:embed="rId8" cstate="print"/>
          <a:srcRect/>
          <a:stretch>
            <a:fillRect/>
          </a:stretch>
        </p:blipFill>
        <p:spPr bwMode="auto">
          <a:xfrm>
            <a:off x="9059095" y="5781689"/>
            <a:ext cx="581142" cy="500067"/>
          </a:xfrm>
          <a:prstGeom prst="rect">
            <a:avLst/>
          </a:prstGeom>
          <a:noFill/>
        </p:spPr>
      </p:pic>
      <p:pic>
        <p:nvPicPr>
          <p:cNvPr id="14" name="Picture 17" descr="http://www.drinkstuff.com/productimg/42311.jpg"/>
          <p:cNvPicPr>
            <a:picLocks noChangeAspect="1" noChangeArrowheads="1"/>
          </p:cNvPicPr>
          <p:nvPr/>
        </p:nvPicPr>
        <p:blipFill>
          <a:blip r:embed="rId8" cstate="print"/>
          <a:srcRect/>
          <a:stretch>
            <a:fillRect/>
          </a:stretch>
        </p:blipFill>
        <p:spPr bwMode="auto">
          <a:xfrm>
            <a:off x="8487591" y="5781689"/>
            <a:ext cx="581142" cy="500067"/>
          </a:xfrm>
          <a:prstGeom prst="rect">
            <a:avLst/>
          </a:prstGeom>
          <a:noFill/>
        </p:spPr>
      </p:pic>
      <p:pic>
        <p:nvPicPr>
          <p:cNvPr id="15" name="Picture 17" descr="http://www.drinkstuff.com/productimg/42311.jpg"/>
          <p:cNvPicPr>
            <a:picLocks noChangeAspect="1" noChangeArrowheads="1"/>
          </p:cNvPicPr>
          <p:nvPr/>
        </p:nvPicPr>
        <p:blipFill>
          <a:blip r:embed="rId8" cstate="print"/>
          <a:srcRect/>
          <a:stretch>
            <a:fillRect/>
          </a:stretch>
        </p:blipFill>
        <p:spPr bwMode="auto">
          <a:xfrm>
            <a:off x="7916087" y="5781689"/>
            <a:ext cx="581142" cy="500067"/>
          </a:xfrm>
          <a:prstGeom prst="rect">
            <a:avLst/>
          </a:prstGeom>
          <a:noFill/>
        </p:spPr>
      </p:pic>
      <p:pic>
        <p:nvPicPr>
          <p:cNvPr id="16" name="Picture 17" descr="http://www.drinkstuff.com/productimg/42311.jpg"/>
          <p:cNvPicPr>
            <a:picLocks noChangeAspect="1" noChangeArrowheads="1"/>
          </p:cNvPicPr>
          <p:nvPr/>
        </p:nvPicPr>
        <p:blipFill>
          <a:blip r:embed="rId8" cstate="print"/>
          <a:srcRect/>
          <a:stretch>
            <a:fillRect/>
          </a:stretch>
        </p:blipFill>
        <p:spPr bwMode="auto">
          <a:xfrm>
            <a:off x="7344583" y="5781689"/>
            <a:ext cx="581142" cy="500067"/>
          </a:xfrm>
          <a:prstGeom prst="rect">
            <a:avLst/>
          </a:prstGeom>
          <a:noFill/>
        </p:spPr>
      </p:pic>
      <p:pic>
        <p:nvPicPr>
          <p:cNvPr id="17" name="Picture 17" descr="http://www.drinkstuff.com/productimg/42311.jpg"/>
          <p:cNvPicPr>
            <a:picLocks noChangeAspect="1" noChangeArrowheads="1"/>
          </p:cNvPicPr>
          <p:nvPr/>
        </p:nvPicPr>
        <p:blipFill>
          <a:blip r:embed="rId8" cstate="print"/>
          <a:srcRect/>
          <a:stretch>
            <a:fillRect/>
          </a:stretch>
        </p:blipFill>
        <p:spPr bwMode="auto">
          <a:xfrm>
            <a:off x="6701641" y="5781689"/>
            <a:ext cx="581142" cy="500067"/>
          </a:xfrm>
          <a:prstGeom prst="rect">
            <a:avLst/>
          </a:prstGeom>
          <a:noFill/>
        </p:spPr>
      </p:pic>
      <p:pic>
        <p:nvPicPr>
          <p:cNvPr id="18" name="Picture 11" descr="http://www.scientificamerican.com/media/inline/beer-batter-is-better_1.jpg"/>
          <p:cNvPicPr>
            <a:picLocks noChangeAspect="1" noChangeArrowheads="1"/>
          </p:cNvPicPr>
          <p:nvPr/>
        </p:nvPicPr>
        <p:blipFill>
          <a:blip r:embed="rId4" cstate="print"/>
          <a:srcRect/>
          <a:stretch>
            <a:fillRect/>
          </a:stretch>
        </p:blipFill>
        <p:spPr bwMode="auto">
          <a:xfrm>
            <a:off x="7344583" y="3352797"/>
            <a:ext cx="928694" cy="842496"/>
          </a:xfrm>
          <a:prstGeom prst="rect">
            <a:avLst/>
          </a:prstGeom>
          <a:noFill/>
        </p:spPr>
      </p:pic>
      <p:pic>
        <p:nvPicPr>
          <p:cNvPr id="19" name="Picture 10" descr="http://topnews.in/healthcare/sites/default/files/Large.Glass_.Wine_.jpg"/>
          <p:cNvPicPr>
            <a:picLocks noChangeAspect="1" noChangeArrowheads="1"/>
          </p:cNvPicPr>
          <p:nvPr/>
        </p:nvPicPr>
        <p:blipFill>
          <a:blip r:embed="rId6" cstate="print"/>
          <a:srcRect/>
          <a:stretch>
            <a:fillRect/>
          </a:stretch>
        </p:blipFill>
        <p:spPr bwMode="auto">
          <a:xfrm>
            <a:off x="7416021" y="4424367"/>
            <a:ext cx="714380" cy="1146582"/>
          </a:xfrm>
          <a:prstGeom prst="rect">
            <a:avLst/>
          </a:prstGeom>
          <a:noFill/>
        </p:spPr>
      </p:pic>
      <p:sp>
        <p:nvSpPr>
          <p:cNvPr id="20" name="TextBox 19"/>
          <p:cNvSpPr txBox="1"/>
          <p:nvPr/>
        </p:nvSpPr>
        <p:spPr>
          <a:xfrm>
            <a:off x="8559029" y="5210185"/>
            <a:ext cx="857256" cy="461665"/>
          </a:xfrm>
          <a:prstGeom prst="rect">
            <a:avLst/>
          </a:prstGeom>
          <a:noFill/>
        </p:spPr>
        <p:txBody>
          <a:bodyPr wrap="square" rtlCol="0">
            <a:spAutoFit/>
          </a:bodyPr>
          <a:lstStyle/>
          <a:p>
            <a:pPr algn="ctr"/>
            <a:r>
              <a:rPr lang="en-GB" dirty="0" smtClean="0">
                <a:solidFill>
                  <a:srgbClr val="423F74"/>
                </a:solidFill>
              </a:rPr>
              <a:t>or</a:t>
            </a:r>
            <a:endParaRPr lang="en-GB" dirty="0">
              <a:solidFill>
                <a:srgbClr val="423F74"/>
              </a:solidFill>
            </a:endParaRPr>
          </a:p>
        </p:txBody>
      </p:sp>
      <p:sp>
        <p:nvSpPr>
          <p:cNvPr id="21" name="TextBox 20"/>
          <p:cNvSpPr txBox="1"/>
          <p:nvPr/>
        </p:nvSpPr>
        <p:spPr>
          <a:xfrm>
            <a:off x="8559029" y="4138615"/>
            <a:ext cx="857256" cy="461665"/>
          </a:xfrm>
          <a:prstGeom prst="rect">
            <a:avLst/>
          </a:prstGeom>
          <a:noFill/>
        </p:spPr>
        <p:txBody>
          <a:bodyPr wrap="square" rtlCol="0">
            <a:spAutoFit/>
          </a:bodyPr>
          <a:lstStyle/>
          <a:p>
            <a:pPr algn="ctr"/>
            <a:r>
              <a:rPr lang="en-GB" dirty="0" smtClean="0">
                <a:solidFill>
                  <a:srgbClr val="423F74"/>
                </a:solidFill>
              </a:rPr>
              <a:t>or</a:t>
            </a:r>
            <a:endParaRPr lang="en-GB" dirty="0">
              <a:solidFill>
                <a:srgbClr val="423F74"/>
              </a:solidFill>
            </a:endParaRPr>
          </a:p>
        </p:txBody>
      </p:sp>
      <p:pic>
        <p:nvPicPr>
          <p:cNvPr id="24" name="Picture 2"/>
          <p:cNvPicPr>
            <a:picLocks noChangeAspect="1" noChangeArrowheads="1"/>
          </p:cNvPicPr>
          <p:nvPr/>
        </p:nvPicPr>
        <p:blipFill>
          <a:blip r:embed="rId9" cstate="print"/>
          <a:srcRect/>
          <a:stretch>
            <a:fillRect/>
          </a:stretch>
        </p:blipFill>
        <p:spPr bwMode="auto">
          <a:xfrm>
            <a:off x="2986865" y="852467"/>
            <a:ext cx="1843857" cy="1143008"/>
          </a:xfrm>
          <a:prstGeom prst="rect">
            <a:avLst/>
          </a:prstGeom>
          <a:noFill/>
          <a:ln w="9525">
            <a:noFill/>
            <a:miter lim="800000"/>
            <a:headEnd/>
            <a:tailEnd/>
          </a:ln>
          <a:effectLst/>
        </p:spPr>
      </p:pic>
      <p:sp>
        <p:nvSpPr>
          <p:cNvPr id="22" name="TextBox 21"/>
          <p:cNvSpPr txBox="1"/>
          <p:nvPr/>
        </p:nvSpPr>
        <p:spPr>
          <a:xfrm>
            <a:off x="0" y="5581625"/>
            <a:ext cx="6784479" cy="1169551"/>
          </a:xfrm>
          <a:prstGeom prst="rect">
            <a:avLst/>
          </a:prstGeom>
          <a:noFill/>
        </p:spPr>
        <p:txBody>
          <a:bodyPr wrap="square" rtlCol="0">
            <a:spAutoFit/>
          </a:bodyPr>
          <a:lstStyle/>
          <a:p>
            <a:r>
              <a:rPr lang="en-GB" sz="1400" b="1" dirty="0" err="1" smtClean="0"/>
              <a:t>Kaner</a:t>
            </a:r>
            <a:r>
              <a:rPr lang="en-GB" sz="1400" b="1" dirty="0" smtClean="0"/>
              <a:t> et al (2009) Effectiveness of brief alcohol interventions in primary care populations (Review)</a:t>
            </a:r>
          </a:p>
          <a:p>
            <a:r>
              <a:rPr lang="en-GB" sz="1400" b="1" dirty="0" err="1" smtClean="0"/>
              <a:t>Raistrick</a:t>
            </a:r>
            <a:r>
              <a:rPr lang="en-GB" sz="1400" b="1" dirty="0" smtClean="0"/>
              <a:t> et al (2006) Review of the effectiveness of treatment for alcohol problems</a:t>
            </a:r>
          </a:p>
          <a:p>
            <a:endParaRPr lang="en-GB" sz="14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logok.org/wp-content/uploads/2010/12/yes-4G.png"/>
          <p:cNvPicPr>
            <a:picLocks noChangeAspect="1" noChangeArrowheads="1"/>
          </p:cNvPicPr>
          <p:nvPr/>
        </p:nvPicPr>
        <p:blipFill>
          <a:blip r:embed="rId3" cstate="print"/>
          <a:srcRect/>
          <a:stretch>
            <a:fillRect/>
          </a:stretch>
        </p:blipFill>
        <p:spPr bwMode="auto">
          <a:xfrm>
            <a:off x="700849" y="1209657"/>
            <a:ext cx="3068020" cy="2000264"/>
          </a:xfrm>
          <a:prstGeom prst="rect">
            <a:avLst/>
          </a:prstGeom>
          <a:noFill/>
        </p:spPr>
      </p:pic>
      <p:sp>
        <p:nvSpPr>
          <p:cNvPr id="4" name="Title 1"/>
          <p:cNvSpPr txBox="1">
            <a:spLocks/>
          </p:cNvSpPr>
          <p:nvPr/>
        </p:nvSpPr>
        <p:spPr>
          <a:xfrm>
            <a:off x="0" y="423839"/>
            <a:ext cx="9416285" cy="928694"/>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2800" kern="0" dirty="0" smtClean="0">
                <a:solidFill>
                  <a:srgbClr val="423F74"/>
                </a:solidFill>
                <a:latin typeface="+mj-lt"/>
                <a:ea typeface="+mj-ea"/>
                <a:cs typeface="+mj-cs"/>
              </a:rPr>
              <a:t>All very nice, but does IBA actually work?</a:t>
            </a:r>
            <a:endParaRPr kumimoji="0" lang="en-GB" sz="2800" b="0" i="0" u="none" strike="noStrike" kern="0" cap="none" spc="0" normalizeH="0" baseline="0" noProof="0" dirty="0">
              <a:ln>
                <a:noFill/>
              </a:ln>
              <a:solidFill>
                <a:srgbClr val="423F74"/>
              </a:solidFill>
              <a:effectLst/>
              <a:uLnTx/>
              <a:uFillTx/>
              <a:latin typeface="+mj-lt"/>
              <a:ea typeface="+mj-ea"/>
              <a:cs typeface="+mj-cs"/>
            </a:endParaRPr>
          </a:p>
        </p:txBody>
      </p:sp>
      <p:pic>
        <p:nvPicPr>
          <p:cNvPr id="5" name="Picture 2" descr="http://openclipart.org/image/250px/svg_to_png/110587/happy_woman_dirk_struve_01.png"/>
          <p:cNvPicPr>
            <a:picLocks noChangeAspect="1" noChangeArrowheads="1"/>
          </p:cNvPicPr>
          <p:nvPr/>
        </p:nvPicPr>
        <p:blipFill>
          <a:blip r:embed="rId4" cstate="print"/>
          <a:srcRect/>
          <a:stretch>
            <a:fillRect/>
          </a:stretch>
        </p:blipFill>
        <p:spPr bwMode="auto">
          <a:xfrm>
            <a:off x="8987657" y="280963"/>
            <a:ext cx="1214446" cy="1214446"/>
          </a:xfrm>
          <a:prstGeom prst="rect">
            <a:avLst/>
          </a:prstGeom>
          <a:noFill/>
        </p:spPr>
      </p:pic>
      <p:sp>
        <p:nvSpPr>
          <p:cNvPr id="6" name="Rectangle 5"/>
          <p:cNvSpPr/>
          <p:nvPr/>
        </p:nvSpPr>
        <p:spPr>
          <a:xfrm>
            <a:off x="9201971" y="209525"/>
            <a:ext cx="857256" cy="1323439"/>
          </a:xfrm>
          <a:prstGeom prst="rect">
            <a:avLst/>
          </a:prstGeom>
          <a:noFill/>
        </p:spPr>
        <p:txBody>
          <a:bodyPr wrap="square" lIns="91440" tIns="45720" rIns="91440" bIns="45720">
            <a:spAutoFit/>
          </a:bodyPr>
          <a:lstStyle/>
          <a:p>
            <a:pPr algn="ctr"/>
            <a:r>
              <a:rPr lang="en-US" sz="8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TextBox 5"/>
          <p:cNvSpPr txBox="1">
            <a:spLocks noChangeArrowheads="1"/>
          </p:cNvSpPr>
          <p:nvPr/>
        </p:nvSpPr>
        <p:spPr bwMode="auto">
          <a:xfrm>
            <a:off x="415097" y="2852731"/>
            <a:ext cx="7572428" cy="3097159"/>
          </a:xfrm>
          <a:prstGeom prst="rect">
            <a:avLst/>
          </a:prstGeom>
          <a:noFill/>
          <a:ln w="9525">
            <a:solidFill>
              <a:srgbClr val="3399FF"/>
            </a:solidFill>
            <a:miter lim="800000"/>
            <a:headEnd/>
            <a:tailEnd/>
          </a:ln>
        </p:spPr>
        <p:txBody>
          <a:bodyPr wrap="square" lIns="80165" tIns="40083" rIns="80165" bIns="40083">
            <a:spAutoFit/>
          </a:bodyPr>
          <a:lstStyle/>
          <a:p>
            <a:endParaRPr lang="en-GB" sz="2800" dirty="0">
              <a:latin typeface="Calibri" pitchFamily="34" charset="0"/>
              <a:cs typeface="Arial" pitchFamily="34" charset="0"/>
            </a:endParaRPr>
          </a:p>
          <a:p>
            <a:r>
              <a:rPr lang="en-GB" sz="2800" b="1" dirty="0">
                <a:latin typeface="Calibri" pitchFamily="34" charset="0"/>
                <a:cs typeface="Arial" pitchFamily="34" charset="0"/>
              </a:rPr>
              <a:t>56</a:t>
            </a:r>
            <a:r>
              <a:rPr lang="en-GB" sz="2800" dirty="0">
                <a:latin typeface="Calibri" pitchFamily="34" charset="0"/>
                <a:cs typeface="Arial" pitchFamily="34" charset="0"/>
              </a:rPr>
              <a:t> controlled trials indicate that for every </a:t>
            </a:r>
            <a:r>
              <a:rPr lang="en-GB" sz="2800" b="1" dirty="0">
                <a:latin typeface="Calibri" pitchFamily="34" charset="0"/>
                <a:cs typeface="Arial" pitchFamily="34" charset="0"/>
              </a:rPr>
              <a:t>eight people </a:t>
            </a:r>
            <a:r>
              <a:rPr lang="en-GB" sz="2800" dirty="0">
                <a:latin typeface="Calibri" pitchFamily="34" charset="0"/>
                <a:cs typeface="Arial" pitchFamily="34" charset="0"/>
              </a:rPr>
              <a:t>who receive simple alcohol advice, </a:t>
            </a:r>
            <a:r>
              <a:rPr lang="en-GB" sz="2800" b="1" dirty="0">
                <a:latin typeface="Calibri" pitchFamily="34" charset="0"/>
                <a:cs typeface="Arial" pitchFamily="34" charset="0"/>
              </a:rPr>
              <a:t>one</a:t>
            </a:r>
            <a:r>
              <a:rPr lang="en-GB" sz="2800" dirty="0">
                <a:latin typeface="Calibri" pitchFamily="34" charset="0"/>
                <a:cs typeface="Arial" pitchFamily="34" charset="0"/>
              </a:rPr>
              <a:t> will reduce their drinking to within </a:t>
            </a:r>
            <a:r>
              <a:rPr lang="en-GB" sz="2800" dirty="0" smtClean="0">
                <a:latin typeface="Calibri" pitchFamily="34" charset="0"/>
                <a:cs typeface="Arial" pitchFamily="34" charset="0"/>
              </a:rPr>
              <a:t>low </a:t>
            </a:r>
            <a:r>
              <a:rPr lang="en-GB" sz="2800" dirty="0">
                <a:latin typeface="Calibri" pitchFamily="34" charset="0"/>
                <a:cs typeface="Arial" pitchFamily="34" charset="0"/>
              </a:rPr>
              <a:t>risk levels</a:t>
            </a:r>
          </a:p>
          <a:p>
            <a:endParaRPr lang="en-GB" sz="2800" dirty="0" smtClean="0">
              <a:latin typeface="Calibri" pitchFamily="34" charset="0"/>
              <a:cs typeface="Arial" pitchFamily="34" charset="0"/>
            </a:endParaRPr>
          </a:p>
          <a:p>
            <a:r>
              <a:rPr lang="en-GB" sz="2800" dirty="0" smtClean="0">
                <a:latin typeface="Calibri" pitchFamily="34" charset="0"/>
                <a:cs typeface="Arial" pitchFamily="34" charset="0"/>
              </a:rPr>
              <a:t>Brief </a:t>
            </a:r>
            <a:r>
              <a:rPr lang="en-GB" sz="2800" dirty="0">
                <a:latin typeface="Calibri" pitchFamily="34" charset="0"/>
                <a:cs typeface="Arial" pitchFamily="34" charset="0"/>
              </a:rPr>
              <a:t>interventions are</a:t>
            </a:r>
            <a:r>
              <a:rPr lang="en-GB" sz="2800" b="1" dirty="0">
                <a:latin typeface="Calibri" pitchFamily="34" charset="0"/>
                <a:cs typeface="Arial" pitchFamily="34" charset="0"/>
              </a:rPr>
              <a:t> effective </a:t>
            </a:r>
            <a:r>
              <a:rPr lang="en-GB" sz="2800" dirty="0">
                <a:latin typeface="Calibri" pitchFamily="34" charset="0"/>
                <a:cs typeface="Arial" pitchFamily="34" charset="0"/>
              </a:rPr>
              <a:t>and </a:t>
            </a:r>
            <a:r>
              <a:rPr lang="en-GB" sz="2800" dirty="0" smtClean="0">
                <a:latin typeface="Calibri" pitchFamily="34" charset="0"/>
                <a:cs typeface="Arial" pitchFamily="34" charset="0"/>
              </a:rPr>
              <a:t>cost-effective!</a:t>
            </a:r>
            <a:endParaRPr lang="en-GB" sz="2800" dirty="0">
              <a:latin typeface="Calibri" pitchFamily="34" charset="0"/>
              <a:cs typeface="Arial" pitchFamily="34" charset="0"/>
            </a:endParaRPr>
          </a:p>
          <a:p>
            <a:endParaRPr lang="en-GB" sz="2800" dirty="0">
              <a:latin typeface="Calibri" pitchFamily="34" charset="0"/>
            </a:endParaRPr>
          </a:p>
        </p:txBody>
      </p:sp>
      <p:pic>
        <p:nvPicPr>
          <p:cNvPr id="55299" name="Picture 3"/>
          <p:cNvPicPr>
            <a:picLocks noChangeAspect="1" noChangeArrowheads="1"/>
          </p:cNvPicPr>
          <p:nvPr/>
        </p:nvPicPr>
        <p:blipFill>
          <a:blip r:embed="rId5" cstate="print"/>
          <a:srcRect/>
          <a:stretch>
            <a:fillRect/>
          </a:stretch>
        </p:blipFill>
        <p:spPr bwMode="auto">
          <a:xfrm>
            <a:off x="8058963" y="3852863"/>
            <a:ext cx="1857388" cy="24357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5300" name="Picture 4"/>
          <p:cNvPicPr>
            <a:picLocks noChangeAspect="1" noChangeArrowheads="1"/>
          </p:cNvPicPr>
          <p:nvPr/>
        </p:nvPicPr>
        <p:blipFill>
          <a:blip r:embed="rId6" cstate="print"/>
          <a:srcRect/>
          <a:stretch>
            <a:fillRect/>
          </a:stretch>
        </p:blipFill>
        <p:spPr bwMode="auto">
          <a:xfrm>
            <a:off x="8201839" y="1638285"/>
            <a:ext cx="1900948" cy="22700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268" name="Picture 4" descr="http://www.surginfection.com/nice.jpg"/>
          <p:cNvPicPr>
            <a:picLocks noChangeAspect="1" noChangeArrowheads="1"/>
          </p:cNvPicPr>
          <p:nvPr/>
        </p:nvPicPr>
        <p:blipFill>
          <a:blip r:embed="rId7" cstate="print"/>
          <a:srcRect/>
          <a:stretch>
            <a:fillRect/>
          </a:stretch>
        </p:blipFill>
        <p:spPr bwMode="auto">
          <a:xfrm>
            <a:off x="4487063" y="1138219"/>
            <a:ext cx="2983686" cy="1989124"/>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2221" y="209525"/>
            <a:ext cx="10215634" cy="1071570"/>
          </a:xfrm>
          <a:prstGeom prst="rect">
            <a:avLst/>
          </a:prstGeom>
        </p:spPr>
        <p:txBody>
          <a:bodyPr/>
          <a:lstStyle/>
          <a:p>
            <a:pPr algn="ctr" defTabSz="1042988" eaLnBrk="1" hangingPunct="1">
              <a:defRPr/>
            </a:pPr>
            <a:r>
              <a:rPr lang="en-GB" sz="3200" kern="0" dirty="0" smtClean="0">
                <a:solidFill>
                  <a:srgbClr val="423F74"/>
                </a:solidFill>
                <a:latin typeface="Verdana Bold"/>
                <a:ea typeface="ＭＳ Ｐゴシック"/>
              </a:rPr>
              <a:t>Alcohol Brief Intervention (ABI) Pathway</a:t>
            </a:r>
            <a:endParaRPr lang="en-GB" sz="3200" kern="0" dirty="0">
              <a:solidFill>
                <a:srgbClr val="423F74"/>
              </a:solidFill>
              <a:latin typeface="Verdana Bold"/>
              <a:ea typeface="ＭＳ Ｐゴシック"/>
            </a:endParaRPr>
          </a:p>
        </p:txBody>
      </p:sp>
      <p:pic>
        <p:nvPicPr>
          <p:cNvPr id="2050" name="Picture 2"/>
          <p:cNvPicPr>
            <a:picLocks noChangeAspect="1" noChangeArrowheads="1"/>
          </p:cNvPicPr>
          <p:nvPr/>
        </p:nvPicPr>
        <p:blipFill>
          <a:blip r:embed="rId3" cstate="print"/>
          <a:srcRect l="10880" t="24407" r="23414" b="22438"/>
          <a:stretch>
            <a:fillRect/>
          </a:stretch>
        </p:blipFill>
        <p:spPr bwMode="auto">
          <a:xfrm>
            <a:off x="0" y="0"/>
            <a:ext cx="10688637" cy="6373713"/>
          </a:xfrm>
          <a:prstGeom prst="rect">
            <a:avLst/>
          </a:prstGeom>
          <a:noFill/>
          <a:ln w="9525">
            <a:noFill/>
            <a:miter lim="800000"/>
            <a:headEnd/>
            <a:tailEnd/>
          </a:ln>
        </p:spPr>
      </p:pic>
      <p:sp>
        <p:nvSpPr>
          <p:cNvPr id="2" name="TextBox 1"/>
          <p:cNvSpPr txBox="1"/>
          <p:nvPr/>
        </p:nvSpPr>
        <p:spPr>
          <a:xfrm>
            <a:off x="1131566" y="173130"/>
            <a:ext cx="8496944" cy="461665"/>
          </a:xfrm>
          <a:prstGeom prst="rect">
            <a:avLst/>
          </a:prstGeom>
          <a:solidFill>
            <a:schemeClr val="bg1"/>
          </a:solidFill>
        </p:spPr>
        <p:txBody>
          <a:bodyPr wrap="square" rtlCol="0">
            <a:spAutoFit/>
          </a:bodyPr>
          <a:lstStyle/>
          <a:p>
            <a:endParaRPr lang="en-GB" dirty="0">
              <a:solidFill>
                <a:srgbClr val="000000"/>
              </a:solidFill>
            </a:endParaRPr>
          </a:p>
        </p:txBody>
      </p:sp>
    </p:spTree>
    <p:extLst>
      <p:ext uri="{BB962C8B-B14F-4D97-AF65-F5344CB8AC3E}">
        <p14:creationId xmlns:p14="http://schemas.microsoft.com/office/powerpoint/2010/main" val="331791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5163" y="209525"/>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600" kern="0" dirty="0" smtClean="0">
                <a:solidFill>
                  <a:srgbClr val="423F74"/>
                </a:solidFill>
                <a:latin typeface="+mj-lt"/>
                <a:ea typeface="+mj-ea"/>
                <a:cs typeface="+mj-cs"/>
              </a:rPr>
              <a:t>Alcohol Screening</a:t>
            </a:r>
            <a:endParaRPr kumimoji="0" lang="en-GB" sz="4600" b="0" i="0" u="none" strike="noStrike" kern="0" cap="none" spc="0" normalizeH="0" baseline="0" noProof="0" dirty="0">
              <a:ln>
                <a:noFill/>
              </a:ln>
              <a:solidFill>
                <a:srgbClr val="423F74"/>
              </a:solidFill>
              <a:effectLst/>
              <a:uLnTx/>
              <a:uFillTx/>
              <a:latin typeface="+mj-lt"/>
              <a:ea typeface="+mj-ea"/>
              <a:cs typeface="+mj-cs"/>
            </a:endParaRPr>
          </a:p>
        </p:txBody>
      </p:sp>
      <p:pic>
        <p:nvPicPr>
          <p:cNvPr id="30722" name="Picture 2" descr="http://chicagoagentmagazine.com/wp-content/uploads/2012/01/investigation.png"/>
          <p:cNvPicPr>
            <a:picLocks noChangeAspect="1" noChangeArrowheads="1"/>
          </p:cNvPicPr>
          <p:nvPr/>
        </p:nvPicPr>
        <p:blipFill>
          <a:blip r:embed="rId3" cstate="print"/>
          <a:srcRect/>
          <a:stretch>
            <a:fillRect/>
          </a:stretch>
        </p:blipFill>
        <p:spPr bwMode="auto">
          <a:xfrm>
            <a:off x="4058435" y="1352533"/>
            <a:ext cx="2500330" cy="2500330"/>
          </a:xfrm>
          <a:prstGeom prst="rect">
            <a:avLst/>
          </a:prstGeom>
          <a:noFill/>
        </p:spPr>
      </p:pic>
      <p:sp>
        <p:nvSpPr>
          <p:cNvPr id="5" name="TextBox 4"/>
          <p:cNvSpPr txBox="1"/>
          <p:nvPr/>
        </p:nvSpPr>
        <p:spPr>
          <a:xfrm>
            <a:off x="2701113" y="1352533"/>
            <a:ext cx="5143536" cy="461665"/>
          </a:xfrm>
          <a:prstGeom prst="rect">
            <a:avLst/>
          </a:prstGeom>
          <a:noFill/>
        </p:spPr>
        <p:txBody>
          <a:bodyPr wrap="square" rtlCol="0">
            <a:spAutoFit/>
          </a:bodyPr>
          <a:lstStyle/>
          <a:p>
            <a:pPr algn="ctr"/>
            <a:r>
              <a:rPr lang="en-GB" dirty="0" smtClean="0">
                <a:effectLst>
                  <a:outerShdw blurRad="38100" dist="38100" dir="2700000" algn="tl">
                    <a:srgbClr val="000000">
                      <a:alpha val="43137"/>
                    </a:srgbClr>
                  </a:outerShdw>
                </a:effectLst>
                <a:latin typeface="Calibri" pitchFamily="34" charset="0"/>
              </a:rPr>
              <a:t>What is it?</a:t>
            </a:r>
            <a:endParaRPr lang="en-GB" dirty="0">
              <a:effectLst>
                <a:outerShdw blurRad="38100" dist="38100" dir="2700000" algn="tl">
                  <a:srgbClr val="000000">
                    <a:alpha val="43137"/>
                  </a:srgbClr>
                </a:outerShdw>
              </a:effectLst>
              <a:latin typeface="Calibri" pitchFamily="34" charset="0"/>
            </a:endParaRPr>
          </a:p>
        </p:txBody>
      </p:sp>
      <p:sp>
        <p:nvSpPr>
          <p:cNvPr id="7" name="Content Placeholder 2" descr="Rectangle: Click to edit Master text styles&#10;Second level&#10;Third level&#10;Fourth level&#10;Fifth level"/>
          <p:cNvSpPr txBox="1">
            <a:spLocks/>
          </p:cNvSpPr>
          <p:nvPr/>
        </p:nvSpPr>
        <p:spPr>
          <a:xfrm>
            <a:off x="1272353" y="4281491"/>
            <a:ext cx="8358246" cy="1928826"/>
          </a:xfrm>
          <a:prstGeom prst="rect">
            <a:avLst/>
          </a:prstGeom>
          <a:ln>
            <a:solidFill>
              <a:srgbClr val="00B0F0"/>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 typeface="Wingdings" pitchFamily="2" charset="2"/>
              <a:buNone/>
              <a:tabLst/>
              <a:defRPr/>
            </a:pPr>
            <a:r>
              <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rPr>
              <a:t>…it</a:t>
            </a:r>
            <a:r>
              <a:rPr kumimoji="0" lang="en-US" sz="4000" i="0" u="none" strike="noStrike" kern="0" cap="none" spc="0" normalizeH="0" noProof="0" dirty="0" smtClean="0">
                <a:ln>
                  <a:noFill/>
                </a:ln>
                <a:solidFill>
                  <a:schemeClr val="tx1"/>
                </a:solidFill>
                <a:effectLst/>
                <a:uLnTx/>
                <a:uFillTx/>
                <a:latin typeface="Calibri" pitchFamily="34" charset="0"/>
                <a:cs typeface="Arial" pitchFamily="34" charset="0"/>
              </a:rPr>
              <a:t> </a:t>
            </a:r>
            <a:r>
              <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rPr>
              <a:t>is </a:t>
            </a:r>
            <a:r>
              <a:rPr kumimoji="0" lang="en-GB" sz="4000" i="0" u="none" strike="noStrike" kern="0" cap="none" spc="0" normalizeH="0" baseline="0" noProof="0" dirty="0" smtClean="0">
                <a:ln>
                  <a:noFill/>
                </a:ln>
                <a:solidFill>
                  <a:schemeClr val="tx1"/>
                </a:solidFill>
                <a:effectLst/>
                <a:uLnTx/>
                <a:uFillTx/>
                <a:latin typeface="Calibri" pitchFamily="34" charset="0"/>
                <a:cs typeface="Arial" pitchFamily="34" charset="0"/>
              </a:rPr>
              <a:t>a method of identifying alcohol consumption at a level sufficiently high enough to cause concern.</a:t>
            </a:r>
            <a:endPar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0" y="3386386"/>
            <a:ext cx="2088232" cy="461665"/>
          </a:xfrm>
          <a:prstGeom prst="rect">
            <a:avLst/>
          </a:prstGeom>
          <a:noFill/>
        </p:spPr>
        <p:txBody>
          <a:bodyPr wrap="square" rtlCol="0">
            <a:spAutoFit/>
          </a:bodyPr>
          <a:lstStyle/>
          <a:p>
            <a:r>
              <a:rPr lang="en-GB" b="1" dirty="0" smtClean="0">
                <a:solidFill>
                  <a:srgbClr val="0000FF"/>
                </a:solidFill>
              </a:rPr>
              <a:t>16 ,17 years</a:t>
            </a:r>
            <a:endParaRPr lang="en-GB" b="1" dirty="0">
              <a:solidFill>
                <a:srgbClr val="0000FF"/>
              </a:solidFill>
            </a:endParaRPr>
          </a:p>
        </p:txBody>
      </p:sp>
      <p:sp>
        <p:nvSpPr>
          <p:cNvPr id="31" name="Rectangle 30"/>
          <p:cNvSpPr/>
          <p:nvPr/>
        </p:nvSpPr>
        <p:spPr>
          <a:xfrm>
            <a:off x="231752" y="181025"/>
            <a:ext cx="557075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NICE Guidelines</a:t>
            </a:r>
            <a:endParaRPr lang="en-US" sz="54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p:txBody>
      </p:sp>
      <p:pic>
        <p:nvPicPr>
          <p:cNvPr id="32" name="Picture 66" descr="C:\Users\Ca123833\AppData\Local\Microsoft\Windows\Temporary Internet Files\Content.IE5\9W19SX9W\MP900411810[1].jpg"/>
          <p:cNvPicPr>
            <a:picLocks noChangeAspect="1" noChangeArrowheads="1"/>
          </p:cNvPicPr>
          <p:nvPr/>
        </p:nvPicPr>
        <p:blipFill>
          <a:blip r:embed="rId2" cstate="print"/>
          <a:srcRect/>
          <a:stretch>
            <a:fillRect/>
          </a:stretch>
        </p:blipFill>
        <p:spPr bwMode="auto">
          <a:xfrm>
            <a:off x="231751" y="3962450"/>
            <a:ext cx="1512168" cy="1512168"/>
          </a:xfrm>
          <a:prstGeom prst="rect">
            <a:avLst/>
          </a:prstGeom>
          <a:noFill/>
        </p:spPr>
      </p:pic>
      <p:sp>
        <p:nvSpPr>
          <p:cNvPr id="33" name="Striped Right Arrow 32"/>
          <p:cNvSpPr/>
          <p:nvPr/>
        </p:nvSpPr>
        <p:spPr bwMode="auto">
          <a:xfrm>
            <a:off x="1959943" y="3349377"/>
            <a:ext cx="6912768" cy="79208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34" name="TextBox 33"/>
          <p:cNvSpPr txBox="1"/>
          <p:nvPr/>
        </p:nvSpPr>
        <p:spPr>
          <a:xfrm>
            <a:off x="8872711" y="3458394"/>
            <a:ext cx="2088232" cy="461665"/>
          </a:xfrm>
          <a:prstGeom prst="rect">
            <a:avLst/>
          </a:prstGeom>
          <a:noFill/>
        </p:spPr>
        <p:txBody>
          <a:bodyPr wrap="square" rtlCol="0">
            <a:spAutoFit/>
          </a:bodyPr>
          <a:lstStyle/>
          <a:p>
            <a:r>
              <a:rPr lang="en-GB" b="1" dirty="0" smtClean="0">
                <a:solidFill>
                  <a:srgbClr val="0000FF"/>
                </a:solidFill>
              </a:rPr>
              <a:t>Adult</a:t>
            </a:r>
            <a:endParaRPr lang="en-GB" b="1" dirty="0">
              <a:solidFill>
                <a:srgbClr val="0000FF"/>
              </a:solidFill>
            </a:endParaRPr>
          </a:p>
        </p:txBody>
      </p:sp>
      <p:sp>
        <p:nvSpPr>
          <p:cNvPr id="35" name="TextBox 34"/>
          <p:cNvSpPr txBox="1"/>
          <p:nvPr/>
        </p:nvSpPr>
        <p:spPr>
          <a:xfrm>
            <a:off x="100806" y="6013672"/>
            <a:ext cx="5832648" cy="461665"/>
          </a:xfrm>
          <a:prstGeom prst="rect">
            <a:avLst/>
          </a:prstGeom>
          <a:noFill/>
        </p:spPr>
        <p:txBody>
          <a:bodyPr wrap="square" rtlCol="0">
            <a:spAutoFit/>
          </a:bodyPr>
          <a:lstStyle/>
          <a:p>
            <a:r>
              <a:rPr lang="en-GB" b="1" dirty="0" smtClean="0">
                <a:solidFill>
                  <a:srgbClr val="FF0000"/>
                </a:solidFill>
              </a:rPr>
              <a:t>  </a:t>
            </a:r>
            <a:endParaRPr lang="en-GB" b="1" dirty="0">
              <a:solidFill>
                <a:srgbClr val="FF0000"/>
              </a:solidFill>
            </a:endParaRPr>
          </a:p>
        </p:txBody>
      </p:sp>
      <p:pic>
        <p:nvPicPr>
          <p:cNvPr id="36" name="Picture 68" descr="C:\Users\Ca123833\AppData\Local\Microsoft\Windows\Temporary Internet Files\Content.IE5\2PFDGQ04\MP900448483[1].jpg"/>
          <p:cNvPicPr>
            <a:picLocks noChangeAspect="1" noChangeArrowheads="1"/>
          </p:cNvPicPr>
          <p:nvPr/>
        </p:nvPicPr>
        <p:blipFill>
          <a:blip r:embed="rId3" cstate="print"/>
          <a:srcRect/>
          <a:stretch>
            <a:fillRect/>
          </a:stretch>
        </p:blipFill>
        <p:spPr bwMode="auto">
          <a:xfrm>
            <a:off x="8656687" y="4069457"/>
            <a:ext cx="1815927" cy="1421161"/>
          </a:xfrm>
          <a:prstGeom prst="rect">
            <a:avLst/>
          </a:prstGeom>
          <a:noFill/>
        </p:spPr>
      </p:pic>
      <p:sp>
        <p:nvSpPr>
          <p:cNvPr id="37" name="TextBox 36"/>
          <p:cNvSpPr txBox="1"/>
          <p:nvPr/>
        </p:nvSpPr>
        <p:spPr>
          <a:xfrm>
            <a:off x="2103959" y="1442170"/>
            <a:ext cx="6408712" cy="1815882"/>
          </a:xfrm>
          <a:prstGeom prst="rect">
            <a:avLst/>
          </a:prstGeom>
          <a:noFill/>
          <a:ln>
            <a:solidFill>
              <a:schemeClr val="accent1"/>
            </a:solidFill>
          </a:ln>
        </p:spPr>
        <p:txBody>
          <a:bodyPr wrap="square" rtlCol="0">
            <a:spAutoFit/>
          </a:bodyPr>
          <a:lstStyle/>
          <a:p>
            <a:r>
              <a:rPr lang="en-GB" sz="2800" b="1" dirty="0" smtClean="0">
                <a:solidFill>
                  <a:srgbClr val="0000FF"/>
                </a:solidFill>
              </a:rPr>
              <a:t>Complete a validated screening </a:t>
            </a:r>
          </a:p>
          <a:p>
            <a:r>
              <a:rPr lang="en-GB" sz="2800" b="1" dirty="0" smtClean="0">
                <a:solidFill>
                  <a:srgbClr val="0000FF"/>
                </a:solidFill>
              </a:rPr>
              <a:t>questionnaire, e.g. AUDIT (</a:t>
            </a:r>
            <a:r>
              <a:rPr lang="en-GB" sz="2800" b="1" dirty="0" smtClean="0">
                <a:solidFill>
                  <a:srgbClr val="FF0000"/>
                </a:solidFill>
              </a:rPr>
              <a:t>A</a:t>
            </a:r>
            <a:r>
              <a:rPr lang="en-GB" sz="2800" b="1" dirty="0" smtClean="0">
                <a:solidFill>
                  <a:srgbClr val="0000FF"/>
                </a:solidFill>
              </a:rPr>
              <a:t>lcohol</a:t>
            </a:r>
          </a:p>
          <a:p>
            <a:r>
              <a:rPr lang="en-GB" sz="2800" b="1" dirty="0" smtClean="0">
                <a:solidFill>
                  <a:srgbClr val="FF0000"/>
                </a:solidFill>
              </a:rPr>
              <a:t>U</a:t>
            </a:r>
            <a:r>
              <a:rPr lang="en-GB" sz="2800" b="1" dirty="0" smtClean="0">
                <a:solidFill>
                  <a:srgbClr val="0000FF"/>
                </a:solidFill>
              </a:rPr>
              <a:t>se </a:t>
            </a:r>
            <a:r>
              <a:rPr lang="en-GB" sz="2800" b="1" dirty="0" smtClean="0">
                <a:solidFill>
                  <a:srgbClr val="FF0000"/>
                </a:solidFill>
              </a:rPr>
              <a:t>D</a:t>
            </a:r>
            <a:r>
              <a:rPr lang="en-GB" sz="2800" b="1" dirty="0" smtClean="0">
                <a:solidFill>
                  <a:srgbClr val="0000FF"/>
                </a:solidFill>
              </a:rPr>
              <a:t>isorders </a:t>
            </a:r>
            <a:r>
              <a:rPr lang="en-GB" sz="2800" b="1" dirty="0" smtClean="0">
                <a:solidFill>
                  <a:srgbClr val="FF0000"/>
                </a:solidFill>
              </a:rPr>
              <a:t>I</a:t>
            </a:r>
            <a:r>
              <a:rPr lang="en-GB" sz="2800" b="1" dirty="0" smtClean="0">
                <a:solidFill>
                  <a:srgbClr val="0000FF"/>
                </a:solidFill>
              </a:rPr>
              <a:t>dentification </a:t>
            </a:r>
            <a:r>
              <a:rPr lang="en-GB" sz="2800" b="1" dirty="0" smtClean="0">
                <a:solidFill>
                  <a:srgbClr val="FF0000"/>
                </a:solidFill>
              </a:rPr>
              <a:t>T</a:t>
            </a:r>
            <a:r>
              <a:rPr lang="en-GB" sz="2800" b="1" dirty="0" smtClean="0">
                <a:solidFill>
                  <a:srgbClr val="0000FF"/>
                </a:solidFill>
              </a:rPr>
              <a:t>est), or </a:t>
            </a:r>
          </a:p>
          <a:p>
            <a:r>
              <a:rPr lang="en-GB" sz="2800" b="1" dirty="0" smtClean="0">
                <a:solidFill>
                  <a:srgbClr val="0000FF"/>
                </a:solidFill>
              </a:rPr>
              <a:t>AUDIT-C, or FAST</a:t>
            </a:r>
            <a:endParaRPr lang="en-GB" sz="2800" b="1" dirty="0">
              <a:solidFill>
                <a:srgbClr val="0000FF"/>
              </a:solidFill>
            </a:endParaRPr>
          </a:p>
        </p:txBody>
      </p:sp>
      <p:pic>
        <p:nvPicPr>
          <p:cNvPr id="51" name="Picture 50"/>
          <p:cNvPicPr>
            <a:picLocks noChangeAspect="1" noChangeArrowheads="1"/>
          </p:cNvPicPr>
          <p:nvPr/>
        </p:nvPicPr>
        <p:blipFill>
          <a:blip r:embed="rId4" cstate="print"/>
          <a:srcRect/>
          <a:stretch>
            <a:fillRect/>
          </a:stretch>
        </p:blipFill>
        <p:spPr bwMode="auto">
          <a:xfrm>
            <a:off x="3904159" y="3277369"/>
            <a:ext cx="2361920" cy="28083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2287" y="280963"/>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endParaRPr kumimoji="0" lang="en-GB" sz="4600" b="0" i="0" u="none" strike="noStrike" kern="0" cap="none" spc="0" normalizeH="0" baseline="0" noProof="0" dirty="0">
              <a:ln>
                <a:noFill/>
              </a:ln>
              <a:solidFill>
                <a:srgbClr val="423F74"/>
              </a:solidFill>
              <a:effectLst/>
              <a:uLnTx/>
              <a:uFillTx/>
              <a:latin typeface="+mj-lt"/>
              <a:ea typeface="+mj-ea"/>
              <a:cs typeface="+mj-cs"/>
            </a:endParaRPr>
          </a:p>
        </p:txBody>
      </p:sp>
      <p:pic>
        <p:nvPicPr>
          <p:cNvPr id="5" name="Picture 3"/>
          <p:cNvPicPr>
            <a:picLocks noChangeAspect="1" noChangeArrowheads="1"/>
          </p:cNvPicPr>
          <p:nvPr/>
        </p:nvPicPr>
        <p:blipFill>
          <a:blip r:embed="rId3" cstate="print"/>
          <a:srcRect/>
          <a:stretch>
            <a:fillRect/>
          </a:stretch>
        </p:blipFill>
        <p:spPr bwMode="auto">
          <a:xfrm>
            <a:off x="1986733" y="209524"/>
            <a:ext cx="5500726" cy="1357323"/>
          </a:xfrm>
          <a:prstGeom prst="rect">
            <a:avLst/>
          </a:prstGeom>
          <a:noFill/>
          <a:ln w="9525">
            <a:noFill/>
            <a:miter lim="800000"/>
            <a:headEnd/>
            <a:tailEnd/>
          </a:ln>
          <a:effectLst/>
        </p:spPr>
      </p:pic>
      <p:pic>
        <p:nvPicPr>
          <p:cNvPr id="38916" name="Picture 4" descr="http://www.ypg-prioryroad.com/images/alcohol.jpg"/>
          <p:cNvPicPr>
            <a:picLocks noChangeAspect="1" noChangeArrowheads="1"/>
          </p:cNvPicPr>
          <p:nvPr/>
        </p:nvPicPr>
        <p:blipFill>
          <a:blip r:embed="rId4" cstate="print"/>
          <a:srcRect/>
          <a:stretch>
            <a:fillRect/>
          </a:stretch>
        </p:blipFill>
        <p:spPr bwMode="auto">
          <a:xfrm>
            <a:off x="8201839" y="2281227"/>
            <a:ext cx="2286016" cy="2078197"/>
          </a:xfrm>
          <a:prstGeom prst="roundRect">
            <a:avLst>
              <a:gd name="adj" fmla="val 8594"/>
            </a:avLst>
          </a:prstGeom>
          <a:solidFill>
            <a:srgbClr val="FFFFFF">
              <a:shade val="85000"/>
            </a:srgbClr>
          </a:solidFill>
          <a:ln>
            <a:solidFill>
              <a:srgbClr val="3399FF"/>
            </a:solid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5" cstate="print"/>
          <a:srcRect/>
          <a:stretch>
            <a:fillRect/>
          </a:stretch>
        </p:blipFill>
        <p:spPr bwMode="auto">
          <a:xfrm>
            <a:off x="8416153" y="638153"/>
            <a:ext cx="1357322" cy="1030444"/>
          </a:xfrm>
          <a:prstGeom prst="rect">
            <a:avLst/>
          </a:prstGeom>
          <a:noFill/>
          <a:ln w="9525">
            <a:noFill/>
            <a:miter lim="800000"/>
            <a:headEnd/>
            <a:tailEnd/>
          </a:ln>
          <a:effectLst/>
        </p:spPr>
      </p:pic>
      <p:pic>
        <p:nvPicPr>
          <p:cNvPr id="7" name="Picture 2"/>
          <p:cNvPicPr>
            <a:picLocks noChangeAspect="1" noChangeArrowheads="1"/>
          </p:cNvPicPr>
          <p:nvPr/>
        </p:nvPicPr>
        <p:blipFill>
          <a:blip r:embed="rId6" cstate="print"/>
          <a:srcRect t="19762"/>
          <a:stretch>
            <a:fillRect/>
          </a:stretch>
        </p:blipFill>
        <p:spPr bwMode="auto">
          <a:xfrm>
            <a:off x="272221" y="1622752"/>
            <a:ext cx="8143932" cy="4801879"/>
          </a:xfrm>
          <a:prstGeom prst="rect">
            <a:avLst/>
          </a:prstGeom>
          <a:noFill/>
          <a:ln w="9525">
            <a:solidFill>
              <a:srgbClr val="3399FF"/>
            </a:solid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500959" y="2509815"/>
          <a:ext cx="9269130" cy="1055585"/>
        </p:xfrm>
        <a:graphic>
          <a:graphicData uri="http://schemas.openxmlformats.org/drawingml/2006/table">
            <a:tbl>
              <a:tblPr firstRow="1" bandRow="1">
                <a:tableStyleId>{5940675A-B579-460E-94D1-54222C63F5DA}</a:tableStyleId>
              </a:tblPr>
              <a:tblGrid>
                <a:gridCol w="713010"/>
                <a:gridCol w="713010"/>
                <a:gridCol w="713010"/>
                <a:gridCol w="713010"/>
                <a:gridCol w="713010"/>
                <a:gridCol w="713010"/>
                <a:gridCol w="713010"/>
                <a:gridCol w="713010"/>
                <a:gridCol w="713010"/>
                <a:gridCol w="713010"/>
                <a:gridCol w="713010"/>
                <a:gridCol w="713010"/>
                <a:gridCol w="713010"/>
              </a:tblGrid>
              <a:tr h="1055585">
                <a:tc>
                  <a:txBody>
                    <a:bodyPr/>
                    <a:lstStyle/>
                    <a:p>
                      <a:endParaRPr lang="en-GB" sz="2000" dirty="0"/>
                    </a:p>
                  </a:txBody>
                  <a:tcPr marL="106886" marR="106886" marT="50419" marB="50419">
                    <a:solidFill>
                      <a:srgbClr val="00B050"/>
                    </a:solidFill>
                  </a:tcPr>
                </a:tc>
                <a:tc>
                  <a:txBody>
                    <a:bodyPr/>
                    <a:lstStyle/>
                    <a:p>
                      <a:endParaRPr lang="en-GB" sz="2000" dirty="0"/>
                    </a:p>
                  </a:txBody>
                  <a:tcPr marL="106886" marR="106886" marT="50419" marB="50419">
                    <a:solidFill>
                      <a:srgbClr val="00B050">
                        <a:alpha val="78000"/>
                      </a:srgbClr>
                    </a:solidFill>
                  </a:tcPr>
                </a:tc>
                <a:tc>
                  <a:txBody>
                    <a:bodyPr/>
                    <a:lstStyle/>
                    <a:p>
                      <a:endParaRPr lang="en-GB" sz="2000" dirty="0"/>
                    </a:p>
                  </a:txBody>
                  <a:tcPr marL="106886" marR="106886" marT="50419" marB="50419">
                    <a:solidFill>
                      <a:srgbClr val="00B050">
                        <a:alpha val="61000"/>
                      </a:srgbClr>
                    </a:solidFill>
                  </a:tcPr>
                </a:tc>
                <a:tc>
                  <a:txBody>
                    <a:bodyPr/>
                    <a:lstStyle/>
                    <a:p>
                      <a:endParaRPr lang="en-GB" sz="2000" dirty="0"/>
                    </a:p>
                  </a:txBody>
                  <a:tcPr marL="106886" marR="106886" marT="50419" marB="50419">
                    <a:solidFill>
                      <a:srgbClr val="00B050">
                        <a:alpha val="33000"/>
                      </a:srgbClr>
                    </a:solidFill>
                  </a:tcPr>
                </a:tc>
                <a:tc>
                  <a:txBody>
                    <a:bodyPr/>
                    <a:lstStyle/>
                    <a:p>
                      <a:endParaRPr lang="en-GB" sz="2000" dirty="0"/>
                    </a:p>
                  </a:txBody>
                  <a:tcPr marL="106886" marR="106886" marT="50419" marB="50419">
                    <a:solidFill>
                      <a:srgbClr val="00B050">
                        <a:alpha val="12000"/>
                      </a:srgbClr>
                    </a:solidFill>
                  </a:tcPr>
                </a:tc>
                <a:tc>
                  <a:txBody>
                    <a:bodyPr/>
                    <a:lstStyle/>
                    <a:p>
                      <a:endParaRPr lang="en-GB" sz="2000" dirty="0"/>
                    </a:p>
                  </a:txBody>
                  <a:tcPr marL="106886" marR="106886" marT="50419" marB="50419">
                    <a:solidFill>
                      <a:srgbClr val="FFC000">
                        <a:alpha val="40000"/>
                      </a:srgbClr>
                    </a:solidFill>
                  </a:tcPr>
                </a:tc>
                <a:tc>
                  <a:txBody>
                    <a:bodyPr/>
                    <a:lstStyle/>
                    <a:p>
                      <a:endParaRPr lang="en-GB" sz="2000" dirty="0"/>
                    </a:p>
                  </a:txBody>
                  <a:tcPr marL="106886" marR="106886" marT="50419" marB="50419">
                    <a:solidFill>
                      <a:srgbClr val="FFC000">
                        <a:alpha val="75000"/>
                      </a:srgbClr>
                    </a:solidFill>
                  </a:tcPr>
                </a:tc>
                <a:tc>
                  <a:txBody>
                    <a:bodyPr/>
                    <a:lstStyle/>
                    <a:p>
                      <a:endParaRPr lang="en-GB" sz="2000" dirty="0"/>
                    </a:p>
                  </a:txBody>
                  <a:tcPr marL="106886" marR="106886" marT="50419" marB="50419">
                    <a:solidFill>
                      <a:srgbClr val="FFC000"/>
                    </a:solidFill>
                  </a:tcPr>
                </a:tc>
                <a:tc>
                  <a:txBody>
                    <a:bodyPr/>
                    <a:lstStyle/>
                    <a:p>
                      <a:endParaRPr lang="en-GB" sz="2000" dirty="0"/>
                    </a:p>
                  </a:txBody>
                  <a:tcPr marL="106886" marR="106886" marT="50419" marB="50419">
                    <a:solidFill>
                      <a:srgbClr val="FF0000">
                        <a:alpha val="34000"/>
                      </a:srgbClr>
                    </a:solidFill>
                  </a:tcPr>
                </a:tc>
                <a:tc>
                  <a:txBody>
                    <a:bodyPr/>
                    <a:lstStyle/>
                    <a:p>
                      <a:endParaRPr lang="en-GB" sz="2000" dirty="0"/>
                    </a:p>
                  </a:txBody>
                  <a:tcPr marL="106886" marR="106886" marT="50419" marB="50419">
                    <a:solidFill>
                      <a:srgbClr val="FF0000">
                        <a:alpha val="51000"/>
                      </a:srgbClr>
                    </a:solidFill>
                  </a:tcPr>
                </a:tc>
                <a:tc>
                  <a:txBody>
                    <a:bodyPr/>
                    <a:lstStyle/>
                    <a:p>
                      <a:endParaRPr lang="en-GB" sz="2000" dirty="0"/>
                    </a:p>
                  </a:txBody>
                  <a:tcPr marL="106886" marR="106886" marT="50419" marB="50419">
                    <a:solidFill>
                      <a:srgbClr val="FF0000">
                        <a:alpha val="68000"/>
                      </a:srgbClr>
                    </a:solidFill>
                  </a:tcPr>
                </a:tc>
                <a:tc>
                  <a:txBody>
                    <a:bodyPr/>
                    <a:lstStyle/>
                    <a:p>
                      <a:endParaRPr lang="en-GB" sz="2000" dirty="0"/>
                    </a:p>
                  </a:txBody>
                  <a:tcPr marL="106886" marR="106886" marT="50419" marB="50419">
                    <a:solidFill>
                      <a:srgbClr val="FF0000">
                        <a:alpha val="83000"/>
                      </a:srgbClr>
                    </a:solidFill>
                  </a:tcPr>
                </a:tc>
                <a:tc>
                  <a:txBody>
                    <a:bodyPr/>
                    <a:lstStyle/>
                    <a:p>
                      <a:endParaRPr lang="en-GB" sz="2000" dirty="0"/>
                    </a:p>
                  </a:txBody>
                  <a:tcPr marL="106886" marR="106886" marT="50419" marB="50419">
                    <a:solidFill>
                      <a:srgbClr val="FF0000"/>
                    </a:solidFill>
                  </a:tcPr>
                </a:tc>
              </a:tr>
            </a:tbl>
          </a:graphicData>
        </a:graphic>
      </p:graphicFrame>
      <p:sp>
        <p:nvSpPr>
          <p:cNvPr id="9" name="TextBox 8"/>
          <p:cNvSpPr txBox="1"/>
          <p:nvPr/>
        </p:nvSpPr>
        <p:spPr>
          <a:xfrm>
            <a:off x="324849" y="1981225"/>
            <a:ext cx="1169115" cy="597749"/>
          </a:xfrm>
          <a:prstGeom prst="rect">
            <a:avLst/>
          </a:prstGeom>
          <a:noFill/>
        </p:spPr>
        <p:txBody>
          <a:bodyPr wrap="square" lIns="104287" tIns="52144" rIns="104287" bIns="52144" rtlCol="0">
            <a:spAutoFit/>
          </a:bodyPr>
          <a:lstStyle/>
          <a:p>
            <a:pPr algn="ctr"/>
            <a:r>
              <a:rPr lang="en-GB" sz="3200" dirty="0" smtClean="0"/>
              <a:t>0</a:t>
            </a:r>
            <a:endParaRPr lang="en-GB" sz="3200" dirty="0"/>
          </a:p>
        </p:txBody>
      </p:sp>
      <p:sp>
        <p:nvSpPr>
          <p:cNvPr id="10" name="TextBox 9"/>
          <p:cNvSpPr txBox="1"/>
          <p:nvPr/>
        </p:nvSpPr>
        <p:spPr>
          <a:xfrm>
            <a:off x="896353" y="1981225"/>
            <a:ext cx="1419595" cy="597749"/>
          </a:xfrm>
          <a:prstGeom prst="rect">
            <a:avLst/>
          </a:prstGeom>
          <a:noFill/>
        </p:spPr>
        <p:txBody>
          <a:bodyPr wrap="square" lIns="104287" tIns="52144" rIns="104287" bIns="52144" rtlCol="0">
            <a:spAutoFit/>
          </a:bodyPr>
          <a:lstStyle/>
          <a:p>
            <a:pPr algn="ctr"/>
            <a:r>
              <a:rPr lang="en-GB" sz="3200" dirty="0"/>
              <a:t>1</a:t>
            </a:r>
          </a:p>
        </p:txBody>
      </p:sp>
      <p:sp>
        <p:nvSpPr>
          <p:cNvPr id="11" name="TextBox 10"/>
          <p:cNvSpPr txBox="1"/>
          <p:nvPr/>
        </p:nvSpPr>
        <p:spPr>
          <a:xfrm>
            <a:off x="1610733" y="1981225"/>
            <a:ext cx="1419595" cy="597749"/>
          </a:xfrm>
          <a:prstGeom prst="rect">
            <a:avLst/>
          </a:prstGeom>
          <a:noFill/>
        </p:spPr>
        <p:txBody>
          <a:bodyPr wrap="square" lIns="104287" tIns="52144" rIns="104287" bIns="52144" rtlCol="0">
            <a:spAutoFit/>
          </a:bodyPr>
          <a:lstStyle/>
          <a:p>
            <a:pPr algn="ctr"/>
            <a:r>
              <a:rPr lang="en-GB" sz="3200" dirty="0"/>
              <a:t>2</a:t>
            </a:r>
          </a:p>
        </p:txBody>
      </p:sp>
      <p:sp>
        <p:nvSpPr>
          <p:cNvPr id="12" name="TextBox 11"/>
          <p:cNvSpPr txBox="1"/>
          <p:nvPr/>
        </p:nvSpPr>
        <p:spPr>
          <a:xfrm>
            <a:off x="2325113" y="1981225"/>
            <a:ext cx="1419595" cy="597749"/>
          </a:xfrm>
          <a:prstGeom prst="rect">
            <a:avLst/>
          </a:prstGeom>
          <a:noFill/>
        </p:spPr>
        <p:txBody>
          <a:bodyPr wrap="square" lIns="104287" tIns="52144" rIns="104287" bIns="52144" rtlCol="0">
            <a:spAutoFit/>
          </a:bodyPr>
          <a:lstStyle/>
          <a:p>
            <a:pPr algn="ctr"/>
            <a:r>
              <a:rPr lang="en-GB" sz="3200" dirty="0"/>
              <a:t>3</a:t>
            </a:r>
          </a:p>
        </p:txBody>
      </p:sp>
      <p:sp>
        <p:nvSpPr>
          <p:cNvPr id="13" name="TextBox 12"/>
          <p:cNvSpPr txBox="1"/>
          <p:nvPr/>
        </p:nvSpPr>
        <p:spPr>
          <a:xfrm>
            <a:off x="2968055" y="1981225"/>
            <a:ext cx="1419595" cy="597749"/>
          </a:xfrm>
          <a:prstGeom prst="rect">
            <a:avLst/>
          </a:prstGeom>
          <a:noFill/>
        </p:spPr>
        <p:txBody>
          <a:bodyPr wrap="square" lIns="104287" tIns="52144" rIns="104287" bIns="52144" rtlCol="0">
            <a:spAutoFit/>
          </a:bodyPr>
          <a:lstStyle/>
          <a:p>
            <a:pPr algn="ctr"/>
            <a:r>
              <a:rPr lang="en-GB" sz="3200" dirty="0"/>
              <a:t>4</a:t>
            </a:r>
          </a:p>
        </p:txBody>
      </p:sp>
      <p:sp>
        <p:nvSpPr>
          <p:cNvPr id="14" name="TextBox 13"/>
          <p:cNvSpPr txBox="1"/>
          <p:nvPr/>
        </p:nvSpPr>
        <p:spPr>
          <a:xfrm>
            <a:off x="3682435" y="1981225"/>
            <a:ext cx="1419595" cy="597749"/>
          </a:xfrm>
          <a:prstGeom prst="rect">
            <a:avLst/>
          </a:prstGeom>
          <a:noFill/>
        </p:spPr>
        <p:txBody>
          <a:bodyPr wrap="square" lIns="104287" tIns="52144" rIns="104287" bIns="52144" rtlCol="0">
            <a:spAutoFit/>
          </a:bodyPr>
          <a:lstStyle/>
          <a:p>
            <a:pPr algn="ctr"/>
            <a:r>
              <a:rPr lang="en-GB" sz="3200" dirty="0"/>
              <a:t>5</a:t>
            </a:r>
          </a:p>
        </p:txBody>
      </p:sp>
      <p:sp>
        <p:nvSpPr>
          <p:cNvPr id="15" name="TextBox 14"/>
          <p:cNvSpPr txBox="1"/>
          <p:nvPr/>
        </p:nvSpPr>
        <p:spPr>
          <a:xfrm>
            <a:off x="4468253" y="1981225"/>
            <a:ext cx="1419595" cy="597749"/>
          </a:xfrm>
          <a:prstGeom prst="rect">
            <a:avLst/>
          </a:prstGeom>
          <a:noFill/>
        </p:spPr>
        <p:txBody>
          <a:bodyPr wrap="square" lIns="104287" tIns="52144" rIns="104287" bIns="52144" rtlCol="0">
            <a:spAutoFit/>
          </a:bodyPr>
          <a:lstStyle/>
          <a:p>
            <a:pPr algn="ctr"/>
            <a:r>
              <a:rPr lang="en-GB" sz="3200" dirty="0"/>
              <a:t>6</a:t>
            </a:r>
          </a:p>
        </p:txBody>
      </p:sp>
      <p:sp>
        <p:nvSpPr>
          <p:cNvPr id="16" name="TextBox 15"/>
          <p:cNvSpPr txBox="1"/>
          <p:nvPr/>
        </p:nvSpPr>
        <p:spPr>
          <a:xfrm>
            <a:off x="5182633" y="1981225"/>
            <a:ext cx="1419595" cy="597749"/>
          </a:xfrm>
          <a:prstGeom prst="rect">
            <a:avLst/>
          </a:prstGeom>
          <a:noFill/>
        </p:spPr>
        <p:txBody>
          <a:bodyPr wrap="square" lIns="104287" tIns="52144" rIns="104287" bIns="52144" rtlCol="0">
            <a:spAutoFit/>
          </a:bodyPr>
          <a:lstStyle/>
          <a:p>
            <a:pPr algn="ctr"/>
            <a:r>
              <a:rPr lang="en-GB" sz="3200" dirty="0"/>
              <a:t>7</a:t>
            </a:r>
          </a:p>
        </p:txBody>
      </p:sp>
      <p:sp>
        <p:nvSpPr>
          <p:cNvPr id="17" name="TextBox 16"/>
          <p:cNvSpPr txBox="1"/>
          <p:nvPr/>
        </p:nvSpPr>
        <p:spPr>
          <a:xfrm>
            <a:off x="5825575" y="1981225"/>
            <a:ext cx="1419595" cy="597749"/>
          </a:xfrm>
          <a:prstGeom prst="rect">
            <a:avLst/>
          </a:prstGeom>
          <a:noFill/>
        </p:spPr>
        <p:txBody>
          <a:bodyPr wrap="square" lIns="104287" tIns="52144" rIns="104287" bIns="52144" rtlCol="0">
            <a:spAutoFit/>
          </a:bodyPr>
          <a:lstStyle/>
          <a:p>
            <a:pPr algn="ctr"/>
            <a:r>
              <a:rPr lang="en-GB" sz="3200" dirty="0"/>
              <a:t>8</a:t>
            </a:r>
          </a:p>
        </p:txBody>
      </p:sp>
      <p:sp>
        <p:nvSpPr>
          <p:cNvPr id="18" name="TextBox 17"/>
          <p:cNvSpPr txBox="1"/>
          <p:nvPr/>
        </p:nvSpPr>
        <p:spPr>
          <a:xfrm>
            <a:off x="6539955" y="1981225"/>
            <a:ext cx="1419595" cy="597749"/>
          </a:xfrm>
          <a:prstGeom prst="rect">
            <a:avLst/>
          </a:prstGeom>
          <a:noFill/>
        </p:spPr>
        <p:txBody>
          <a:bodyPr wrap="square" lIns="104287" tIns="52144" rIns="104287" bIns="52144" rtlCol="0">
            <a:spAutoFit/>
          </a:bodyPr>
          <a:lstStyle/>
          <a:p>
            <a:pPr algn="ctr"/>
            <a:r>
              <a:rPr lang="en-GB" sz="3200" dirty="0"/>
              <a:t>9</a:t>
            </a:r>
          </a:p>
        </p:txBody>
      </p:sp>
      <p:sp>
        <p:nvSpPr>
          <p:cNvPr id="19" name="TextBox 18"/>
          <p:cNvSpPr txBox="1"/>
          <p:nvPr/>
        </p:nvSpPr>
        <p:spPr>
          <a:xfrm>
            <a:off x="7254335" y="1981225"/>
            <a:ext cx="1419595" cy="597749"/>
          </a:xfrm>
          <a:prstGeom prst="rect">
            <a:avLst/>
          </a:prstGeom>
          <a:noFill/>
        </p:spPr>
        <p:txBody>
          <a:bodyPr wrap="square" lIns="104287" tIns="52144" rIns="104287" bIns="52144" rtlCol="0">
            <a:spAutoFit/>
          </a:bodyPr>
          <a:lstStyle/>
          <a:p>
            <a:pPr algn="ctr"/>
            <a:r>
              <a:rPr lang="en-GB" sz="3200" dirty="0" smtClean="0"/>
              <a:t>10</a:t>
            </a:r>
            <a:endParaRPr lang="en-GB" sz="3200" dirty="0"/>
          </a:p>
        </p:txBody>
      </p:sp>
      <p:sp>
        <p:nvSpPr>
          <p:cNvPr id="20" name="TextBox 19"/>
          <p:cNvSpPr txBox="1"/>
          <p:nvPr/>
        </p:nvSpPr>
        <p:spPr>
          <a:xfrm>
            <a:off x="7968715" y="1981225"/>
            <a:ext cx="1419595" cy="597749"/>
          </a:xfrm>
          <a:prstGeom prst="rect">
            <a:avLst/>
          </a:prstGeom>
          <a:noFill/>
        </p:spPr>
        <p:txBody>
          <a:bodyPr wrap="square" lIns="104287" tIns="52144" rIns="104287" bIns="52144" rtlCol="0">
            <a:spAutoFit/>
          </a:bodyPr>
          <a:lstStyle/>
          <a:p>
            <a:pPr algn="ctr"/>
            <a:r>
              <a:rPr lang="en-GB" sz="3200" dirty="0" smtClean="0"/>
              <a:t>11</a:t>
            </a:r>
            <a:endParaRPr lang="en-GB" sz="3200" dirty="0"/>
          </a:p>
        </p:txBody>
      </p:sp>
      <p:sp>
        <p:nvSpPr>
          <p:cNvPr id="21" name="TextBox 20"/>
          <p:cNvSpPr txBox="1"/>
          <p:nvPr/>
        </p:nvSpPr>
        <p:spPr>
          <a:xfrm>
            <a:off x="8683095" y="1981225"/>
            <a:ext cx="1419595" cy="597749"/>
          </a:xfrm>
          <a:prstGeom prst="rect">
            <a:avLst/>
          </a:prstGeom>
          <a:noFill/>
        </p:spPr>
        <p:txBody>
          <a:bodyPr wrap="square" lIns="104287" tIns="52144" rIns="104287" bIns="52144" rtlCol="0">
            <a:spAutoFit/>
          </a:bodyPr>
          <a:lstStyle/>
          <a:p>
            <a:pPr algn="ctr"/>
            <a:r>
              <a:rPr lang="en-GB" sz="3200" dirty="0" smtClean="0"/>
              <a:t>12</a:t>
            </a:r>
            <a:endParaRPr lang="en-GB" sz="3200" dirty="0"/>
          </a:p>
        </p:txBody>
      </p:sp>
      <p:sp>
        <p:nvSpPr>
          <p:cNvPr id="22" name="TextBox 21"/>
          <p:cNvSpPr txBox="1"/>
          <p:nvPr/>
        </p:nvSpPr>
        <p:spPr>
          <a:xfrm>
            <a:off x="447775" y="2629297"/>
            <a:ext cx="864096" cy="536194"/>
          </a:xfrm>
          <a:prstGeom prst="rect">
            <a:avLst/>
          </a:prstGeom>
          <a:noFill/>
        </p:spPr>
        <p:txBody>
          <a:bodyPr wrap="square" lIns="104287" tIns="52144" rIns="104287" bIns="52144" rtlCol="0">
            <a:spAutoFit/>
          </a:bodyPr>
          <a:lstStyle/>
          <a:p>
            <a:pPr algn="ctr"/>
            <a:r>
              <a:rPr lang="en-GB" sz="1400" b="1" dirty="0" smtClean="0">
                <a:solidFill>
                  <a:schemeClr val="bg1"/>
                </a:solidFill>
              </a:rPr>
              <a:t>Non Drinker</a:t>
            </a:r>
            <a:endParaRPr lang="en-GB" sz="1400" b="1" dirty="0">
              <a:solidFill>
                <a:schemeClr val="bg1"/>
              </a:solidFill>
            </a:endParaRPr>
          </a:p>
        </p:txBody>
      </p:sp>
      <p:sp>
        <p:nvSpPr>
          <p:cNvPr id="23" name="TextBox 22"/>
          <p:cNvSpPr txBox="1"/>
          <p:nvPr/>
        </p:nvSpPr>
        <p:spPr>
          <a:xfrm>
            <a:off x="166936" y="3849080"/>
            <a:ext cx="3841256" cy="720860"/>
          </a:xfrm>
          <a:prstGeom prst="rect">
            <a:avLst/>
          </a:prstGeom>
          <a:noFill/>
        </p:spPr>
        <p:txBody>
          <a:bodyPr wrap="square" lIns="104287" tIns="52144" rIns="104287" bIns="52144" rtlCol="0">
            <a:spAutoFit/>
          </a:bodyPr>
          <a:lstStyle/>
          <a:p>
            <a:pPr algn="ctr"/>
            <a:r>
              <a:rPr lang="en-GB" sz="2000" dirty="0" smtClean="0"/>
              <a:t>Sensible Drinking</a:t>
            </a:r>
          </a:p>
          <a:p>
            <a:pPr algn="ctr"/>
            <a:r>
              <a:rPr lang="en-GB" sz="2000" dirty="0" smtClean="0">
                <a:solidFill>
                  <a:srgbClr val="0000FF"/>
                </a:solidFill>
              </a:rPr>
              <a:t>Low Risk</a:t>
            </a:r>
            <a:endParaRPr lang="en-GB" sz="2000" dirty="0">
              <a:solidFill>
                <a:srgbClr val="0000FF"/>
              </a:solidFill>
            </a:endParaRPr>
          </a:p>
        </p:txBody>
      </p:sp>
      <p:sp>
        <p:nvSpPr>
          <p:cNvPr id="24" name="TextBox 23"/>
          <p:cNvSpPr txBox="1"/>
          <p:nvPr/>
        </p:nvSpPr>
        <p:spPr>
          <a:xfrm>
            <a:off x="2839115" y="3849080"/>
            <a:ext cx="3841256" cy="720860"/>
          </a:xfrm>
          <a:prstGeom prst="rect">
            <a:avLst/>
          </a:prstGeom>
          <a:noFill/>
        </p:spPr>
        <p:txBody>
          <a:bodyPr wrap="square" lIns="104287" tIns="52144" rIns="104287" bIns="52144" rtlCol="0">
            <a:spAutoFit/>
          </a:bodyPr>
          <a:lstStyle/>
          <a:p>
            <a:pPr algn="ctr"/>
            <a:r>
              <a:rPr lang="en-GB" sz="2000" dirty="0" smtClean="0"/>
              <a:t>Hazardous Drinking</a:t>
            </a:r>
          </a:p>
          <a:p>
            <a:pPr algn="ctr"/>
            <a:r>
              <a:rPr lang="en-GB" sz="2000" dirty="0" smtClean="0">
                <a:solidFill>
                  <a:srgbClr val="0000FF"/>
                </a:solidFill>
              </a:rPr>
              <a:t>Increasing Risk</a:t>
            </a:r>
            <a:endParaRPr lang="en-GB" sz="2000" dirty="0">
              <a:solidFill>
                <a:srgbClr val="0000FF"/>
              </a:solidFill>
            </a:endParaRPr>
          </a:p>
        </p:txBody>
      </p:sp>
      <p:sp>
        <p:nvSpPr>
          <p:cNvPr id="25" name="TextBox 24"/>
          <p:cNvSpPr txBox="1"/>
          <p:nvPr/>
        </p:nvSpPr>
        <p:spPr>
          <a:xfrm>
            <a:off x="5093765" y="3849080"/>
            <a:ext cx="3841256" cy="720860"/>
          </a:xfrm>
          <a:prstGeom prst="rect">
            <a:avLst/>
          </a:prstGeom>
          <a:noFill/>
        </p:spPr>
        <p:txBody>
          <a:bodyPr wrap="square" lIns="104287" tIns="52144" rIns="104287" bIns="52144" rtlCol="0">
            <a:spAutoFit/>
          </a:bodyPr>
          <a:lstStyle/>
          <a:p>
            <a:pPr algn="ctr"/>
            <a:r>
              <a:rPr lang="en-GB" sz="2000" dirty="0" smtClean="0"/>
              <a:t>Harmful Drinking</a:t>
            </a:r>
          </a:p>
          <a:p>
            <a:pPr algn="ctr"/>
            <a:r>
              <a:rPr lang="en-GB" sz="2000" dirty="0" smtClean="0">
                <a:solidFill>
                  <a:srgbClr val="0000FF"/>
                </a:solidFill>
              </a:rPr>
              <a:t>Higher Risk</a:t>
            </a:r>
            <a:endParaRPr lang="en-GB" sz="2000" dirty="0">
              <a:solidFill>
                <a:srgbClr val="0000FF"/>
              </a:solidFill>
            </a:endParaRPr>
          </a:p>
        </p:txBody>
      </p:sp>
      <p:sp>
        <p:nvSpPr>
          <p:cNvPr id="26" name="TextBox 25"/>
          <p:cNvSpPr txBox="1"/>
          <p:nvPr/>
        </p:nvSpPr>
        <p:spPr>
          <a:xfrm>
            <a:off x="7598932" y="3849080"/>
            <a:ext cx="3089706" cy="720860"/>
          </a:xfrm>
          <a:prstGeom prst="rect">
            <a:avLst/>
          </a:prstGeom>
          <a:noFill/>
        </p:spPr>
        <p:txBody>
          <a:bodyPr wrap="square" lIns="104287" tIns="52144" rIns="104287" bIns="52144" rtlCol="0">
            <a:spAutoFit/>
          </a:bodyPr>
          <a:lstStyle/>
          <a:p>
            <a:pPr algn="ctr"/>
            <a:r>
              <a:rPr lang="en-GB" sz="2000" dirty="0" smtClean="0"/>
              <a:t>Potentially </a:t>
            </a:r>
          </a:p>
          <a:p>
            <a:pPr algn="ctr"/>
            <a:r>
              <a:rPr lang="en-GB" sz="2000" dirty="0" smtClean="0"/>
              <a:t>Addicted / Dependant </a:t>
            </a:r>
            <a:endParaRPr lang="en-GB" sz="2000" dirty="0"/>
          </a:p>
        </p:txBody>
      </p:sp>
      <p:sp>
        <p:nvSpPr>
          <p:cNvPr id="27" name="Right Brace 26"/>
          <p:cNvSpPr/>
          <p:nvPr/>
        </p:nvSpPr>
        <p:spPr>
          <a:xfrm rot="5400000">
            <a:off x="2379740" y="2249167"/>
            <a:ext cx="551462" cy="2805926"/>
          </a:xfrm>
          <a:prstGeom prst="rightBrace">
            <a:avLst>
              <a:gd name="adj1" fmla="val 8333"/>
              <a:gd name="adj2" fmla="val 81549"/>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28" name="Right Brace 27"/>
          <p:cNvSpPr/>
          <p:nvPr/>
        </p:nvSpPr>
        <p:spPr>
          <a:xfrm rot="5400000">
            <a:off x="4854273" y="2580559"/>
            <a:ext cx="551462" cy="2143141"/>
          </a:xfrm>
          <a:prstGeom prst="rightBrace">
            <a:avLst>
              <a:gd name="adj1" fmla="val 8333"/>
              <a:gd name="adj2" fmla="val 70432"/>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29" name="Right Brace 28"/>
          <p:cNvSpPr/>
          <p:nvPr/>
        </p:nvSpPr>
        <p:spPr>
          <a:xfrm rot="5400000">
            <a:off x="7023112" y="2589590"/>
            <a:ext cx="500065" cy="2143140"/>
          </a:xfrm>
          <a:prstGeom prst="rightBrace">
            <a:avLst>
              <a:gd name="adj1" fmla="val 8333"/>
              <a:gd name="adj2" fmla="val 74245"/>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30" name="Right Brace 29"/>
          <p:cNvSpPr/>
          <p:nvPr/>
        </p:nvSpPr>
        <p:spPr>
          <a:xfrm rot="5400000">
            <a:off x="8784567" y="2942351"/>
            <a:ext cx="551462" cy="1419557"/>
          </a:xfrm>
          <a:prstGeom prst="rightBrace">
            <a:avLst>
              <a:gd name="adj1" fmla="val 8333"/>
              <a:gd name="adj2" fmla="val 51288"/>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43" name="TextBox 42"/>
          <p:cNvSpPr txBox="1"/>
          <p:nvPr/>
        </p:nvSpPr>
        <p:spPr>
          <a:xfrm>
            <a:off x="1419557" y="236314"/>
            <a:ext cx="7766018" cy="813193"/>
          </a:xfrm>
          <a:prstGeom prst="rect">
            <a:avLst/>
          </a:prstGeom>
          <a:noFill/>
        </p:spPr>
        <p:txBody>
          <a:bodyPr wrap="square" lIns="104287" tIns="52144" rIns="104287" bIns="52144" rtlCol="0">
            <a:spAutoFit/>
          </a:bodyPr>
          <a:lstStyle/>
          <a:p>
            <a:pPr algn="ctr"/>
            <a:r>
              <a:rPr lang="en-GB" sz="4600" dirty="0" smtClean="0"/>
              <a:t>The</a:t>
            </a:r>
            <a:r>
              <a:rPr lang="en-GB" sz="4600" b="1" dirty="0" smtClean="0"/>
              <a:t> AUDIT-C </a:t>
            </a:r>
            <a:r>
              <a:rPr lang="en-GB" sz="4600" dirty="0" smtClean="0"/>
              <a:t>Score</a:t>
            </a:r>
            <a:r>
              <a:rPr lang="en-GB" sz="4600" b="1" dirty="0" smtClean="0"/>
              <a:t> (0-12) </a:t>
            </a:r>
          </a:p>
        </p:txBody>
      </p:sp>
      <p:pic>
        <p:nvPicPr>
          <p:cNvPr id="5" name="Picture 3"/>
          <p:cNvPicPr>
            <a:picLocks noChangeAspect="1" noChangeArrowheads="1"/>
          </p:cNvPicPr>
          <p:nvPr/>
        </p:nvPicPr>
        <p:blipFill>
          <a:blip r:embed="rId3" cstate="print"/>
          <a:srcRect/>
          <a:stretch>
            <a:fillRect/>
          </a:stretch>
        </p:blipFill>
        <p:spPr bwMode="auto">
          <a:xfrm>
            <a:off x="4624239" y="2701305"/>
            <a:ext cx="1085572" cy="438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 name="Picture 3"/>
          <p:cNvPicPr>
            <a:picLocks noChangeAspect="1" noChangeArrowheads="1"/>
          </p:cNvPicPr>
          <p:nvPr/>
        </p:nvPicPr>
        <p:blipFill>
          <a:blip r:embed="rId3" cstate="print"/>
          <a:srcRect/>
          <a:stretch>
            <a:fillRect/>
          </a:stretch>
        </p:blipFill>
        <p:spPr bwMode="auto">
          <a:xfrm>
            <a:off x="375767" y="5293593"/>
            <a:ext cx="1920629" cy="775384"/>
          </a:xfrm>
          <a:prstGeom prst="rect">
            <a:avLst/>
          </a:prstGeom>
          <a:noFill/>
          <a:ln w="9525">
            <a:noFill/>
            <a:miter lim="800000"/>
            <a:headEnd/>
            <a:tailEnd/>
          </a:ln>
          <a:effectLst/>
        </p:spPr>
      </p:pic>
      <p:sp>
        <p:nvSpPr>
          <p:cNvPr id="48" name="TextBox 47"/>
          <p:cNvSpPr txBox="1"/>
          <p:nvPr/>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pic>
        <p:nvPicPr>
          <p:cNvPr id="104449" name="Picture 1" descr="C:\Users\Ca123833\AppData\Local\Microsoft\Windows\Temporary Internet Files\Content.IE5\S7OV6B7P\two-people-talking[1].jpg"/>
          <p:cNvPicPr>
            <a:picLocks noChangeAspect="1" noChangeArrowheads="1"/>
          </p:cNvPicPr>
          <p:nvPr/>
        </p:nvPicPr>
        <p:blipFill>
          <a:blip r:embed="rId4" cstate="print"/>
          <a:srcRect/>
          <a:stretch>
            <a:fillRect/>
          </a:stretch>
        </p:blipFill>
        <p:spPr bwMode="auto">
          <a:xfrm>
            <a:off x="8175791" y="4501505"/>
            <a:ext cx="2241880" cy="1916807"/>
          </a:xfrm>
          <a:prstGeom prst="rect">
            <a:avLst/>
          </a:prstGeom>
          <a:noFill/>
        </p:spPr>
      </p:pic>
      <p:sp>
        <p:nvSpPr>
          <p:cNvPr id="31" name="Striped Right Arrow 30"/>
          <p:cNvSpPr/>
          <p:nvPr/>
        </p:nvSpPr>
        <p:spPr bwMode="auto">
          <a:xfrm>
            <a:off x="4120183" y="1405161"/>
            <a:ext cx="1224136" cy="43204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2" name="TextBox 31"/>
          <p:cNvSpPr txBox="1"/>
          <p:nvPr/>
        </p:nvSpPr>
        <p:spPr>
          <a:xfrm>
            <a:off x="5488335" y="1333153"/>
            <a:ext cx="4680520" cy="461665"/>
          </a:xfrm>
          <a:prstGeom prst="rect">
            <a:avLst/>
          </a:prstGeom>
          <a:noFill/>
        </p:spPr>
        <p:txBody>
          <a:bodyPr wrap="square" rtlCol="0">
            <a:spAutoFit/>
          </a:bodyPr>
          <a:lstStyle/>
          <a:p>
            <a:r>
              <a:rPr lang="en-GB" dirty="0" smtClean="0"/>
              <a:t>If time, carry out full  AUDIT</a:t>
            </a:r>
            <a:endParaRPr lang="en-GB"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FAST</a:t>
            </a:r>
            <a:br>
              <a:rPr lang="en-GB" dirty="0" smtClean="0"/>
            </a:br>
            <a:r>
              <a:rPr lang="en-GB" sz="3600" dirty="0" smtClean="0"/>
              <a:t>(Fast Alcohol Screening Test) </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1828461"/>
              </p:ext>
            </p:extLst>
          </p:nvPr>
        </p:nvGraphicFramePr>
        <p:xfrm>
          <a:off x="1671911" y="1837209"/>
          <a:ext cx="7560415" cy="4420216"/>
        </p:xfrm>
        <a:graphic>
          <a:graphicData uri="http://schemas.openxmlformats.org/drawingml/2006/table">
            <a:tbl>
              <a:tblPr firstRow="1" firstCol="1" bandRow="1"/>
              <a:tblGrid>
                <a:gridCol w="3621077"/>
                <a:gridCol w="663621"/>
                <a:gridCol w="663621"/>
                <a:gridCol w="647639"/>
                <a:gridCol w="605250"/>
                <a:gridCol w="576065"/>
                <a:gridCol w="783142"/>
              </a:tblGrid>
              <a:tr h="327241">
                <a:tc rowSpan="2">
                  <a:txBody>
                    <a:bodyPr/>
                    <a:lstStyle/>
                    <a:p>
                      <a:pPr>
                        <a:lnSpc>
                          <a:spcPct val="115000"/>
                        </a:lnSpc>
                        <a:spcAft>
                          <a:spcPts val="0"/>
                        </a:spcAft>
                      </a:pPr>
                      <a:r>
                        <a:rPr lang="en-US" sz="1800" b="1" dirty="0">
                          <a:effectLst/>
                          <a:latin typeface="Verdana"/>
                          <a:ea typeface="Calibri"/>
                          <a:cs typeface="Times New Roman"/>
                        </a:rPr>
                        <a:t>FAST </a:t>
                      </a:r>
                      <a:endParaRPr lang="en-GB"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gridSpan="5">
                  <a:txBody>
                    <a:bodyPr/>
                    <a:lstStyle/>
                    <a:p>
                      <a:pPr algn="ctr">
                        <a:lnSpc>
                          <a:spcPct val="115000"/>
                        </a:lnSpc>
                        <a:spcAft>
                          <a:spcPts val="0"/>
                        </a:spcAft>
                      </a:pPr>
                      <a:r>
                        <a:rPr lang="en-US" sz="1000" b="1">
                          <a:effectLst/>
                          <a:latin typeface="Verdana"/>
                          <a:ea typeface="Calibri"/>
                          <a:cs typeface="Times New Roman"/>
                        </a:rPr>
                        <a:t>Scoring system</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lnSpc>
                          <a:spcPct val="115000"/>
                        </a:lnSpc>
                        <a:spcAft>
                          <a:spcPts val="0"/>
                        </a:spcAft>
                      </a:pPr>
                      <a:r>
                        <a:rPr lang="en-US" sz="1000" b="1">
                          <a:effectLst/>
                          <a:latin typeface="Verdana"/>
                          <a:ea typeface="Calibri"/>
                          <a:cs typeface="Times New Roman"/>
                        </a:rPr>
                        <a:t>Your score</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310841">
                <a:tc vMerge="1">
                  <a:txBody>
                    <a:bodyPr/>
                    <a:lstStyle/>
                    <a:p>
                      <a:endParaRPr lang="en-GB"/>
                    </a:p>
                  </a:txBody>
                  <a:tcPr/>
                </a:tc>
                <a:tc>
                  <a:txBody>
                    <a:bodyPr/>
                    <a:lstStyle/>
                    <a:p>
                      <a:pPr algn="ctr">
                        <a:lnSpc>
                          <a:spcPct val="115000"/>
                        </a:lnSpc>
                        <a:spcAft>
                          <a:spcPts val="0"/>
                        </a:spcAft>
                      </a:pPr>
                      <a:r>
                        <a:rPr lang="en-US" sz="1000" b="1">
                          <a:effectLst/>
                          <a:latin typeface="Verdana"/>
                          <a:ea typeface="Calibri"/>
                          <a:cs typeface="Times New Roman"/>
                        </a:rPr>
                        <a:t>0</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1</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2</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3</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4</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vMerge="1">
                  <a:txBody>
                    <a:bodyPr/>
                    <a:lstStyle/>
                    <a:p>
                      <a:endParaRPr lang="en-GB"/>
                    </a:p>
                  </a:txBody>
                  <a:tcPr/>
                </a:tc>
              </a:tr>
              <a:tr h="740654">
                <a:tc>
                  <a:txBody>
                    <a:bodyPr/>
                    <a:lstStyle/>
                    <a:p>
                      <a:pPr>
                        <a:lnSpc>
                          <a:spcPct val="115000"/>
                        </a:lnSpc>
                        <a:spcAft>
                          <a:spcPts val="0"/>
                        </a:spcAft>
                      </a:pPr>
                      <a:r>
                        <a:rPr lang="en-US" sz="1000">
                          <a:effectLst/>
                          <a:latin typeface="Verdana"/>
                          <a:ea typeface="Calibri"/>
                          <a:cs typeface="Times New Roman"/>
                        </a:rPr>
                        <a:t>How often have you had 6 or more units if female, or 8 or more if male, on a single occasion in the last year?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Never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Less than 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Weekly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Daily or almost daily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634356">
                <a:tc gridSpan="7">
                  <a:txBody>
                    <a:bodyPr/>
                    <a:lstStyle/>
                    <a:p>
                      <a:pPr>
                        <a:lnSpc>
                          <a:spcPct val="115000"/>
                        </a:lnSpc>
                        <a:spcAft>
                          <a:spcPts val="0"/>
                        </a:spcAft>
                      </a:pPr>
                      <a:r>
                        <a:rPr lang="en-US" sz="1000" b="1">
                          <a:effectLst/>
                          <a:latin typeface="Verdana"/>
                          <a:ea typeface="Calibri"/>
                          <a:cs typeface="Times New Roman"/>
                        </a:rPr>
                        <a:t>Only answer the following questions if the answer above is Never (0), Less than monthly (1) or Monthly (2).  Stop here if the answer is Weekly (3) or Daily (4).</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740654">
                <a:tc>
                  <a:txBody>
                    <a:bodyPr/>
                    <a:lstStyle/>
                    <a:p>
                      <a:pPr>
                        <a:lnSpc>
                          <a:spcPct val="115000"/>
                        </a:lnSpc>
                        <a:spcAft>
                          <a:spcPts val="0"/>
                        </a:spcAft>
                      </a:pPr>
                      <a:r>
                        <a:rPr lang="en-US" sz="1000">
                          <a:effectLst/>
                          <a:latin typeface="Verdana"/>
                          <a:ea typeface="Calibri"/>
                          <a:cs typeface="Times New Roman"/>
                        </a:rPr>
                        <a:t>How often during the last year have you failed to do what was normally expected from you because of your drinking?</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Never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Less than 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Weekly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Daily or almost daily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740654">
                <a:tc>
                  <a:txBody>
                    <a:bodyPr/>
                    <a:lstStyle/>
                    <a:p>
                      <a:pPr>
                        <a:lnSpc>
                          <a:spcPct val="115000"/>
                        </a:lnSpc>
                        <a:spcAft>
                          <a:spcPts val="0"/>
                        </a:spcAft>
                      </a:pPr>
                      <a:r>
                        <a:rPr lang="en-US" sz="1000">
                          <a:effectLst/>
                          <a:latin typeface="Verdana"/>
                          <a:ea typeface="Calibri"/>
                          <a:cs typeface="Times New Roman"/>
                        </a:rPr>
                        <a:t>How often during the last year have you been unable to remember what happened the night before because you had been drinking?</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Never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Less than 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Weekly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Daily or almost daily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925816">
                <a:tc>
                  <a:txBody>
                    <a:bodyPr/>
                    <a:lstStyle/>
                    <a:p>
                      <a:pPr>
                        <a:lnSpc>
                          <a:spcPct val="115000"/>
                        </a:lnSpc>
                        <a:spcAft>
                          <a:spcPts val="0"/>
                        </a:spcAft>
                      </a:pPr>
                      <a:r>
                        <a:rPr lang="en-US" sz="1000">
                          <a:effectLst/>
                          <a:latin typeface="Verdana"/>
                          <a:ea typeface="Calibri"/>
                          <a:cs typeface="Times New Roman"/>
                        </a:rPr>
                        <a:t>Has a relative or friend, doctor or other health worker been concerned about your drinking or suggested that you cut down?</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No</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Yes, but not in the last year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Yes, during the last year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dirty="0">
                          <a:effectLst/>
                          <a:latin typeface="Verdana"/>
                          <a:ea typeface="Calibri"/>
                          <a:cs typeface="Times New Roman"/>
                        </a:rPr>
                        <a:t> </a:t>
                      </a:r>
                      <a:endParaRPr lang="en-GB"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bl>
          </a:graphicData>
        </a:graphic>
      </p:graphicFrame>
      <p:sp>
        <p:nvSpPr>
          <p:cNvPr id="5" name="Rectangle 1"/>
          <p:cNvSpPr>
            <a:spLocks noChangeArrowheads="1"/>
          </p:cNvSpPr>
          <p:nvPr/>
        </p:nvSpPr>
        <p:spPr bwMode="auto">
          <a:xfrm>
            <a:off x="1925638" y="2232025"/>
            <a:ext cx="1068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22408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dirty="0" smtClean="0"/>
              <a:t>Why Alcohol?  What are the issues?</a:t>
            </a:r>
            <a:endParaRPr lang="en-GB" dirty="0"/>
          </a:p>
          <a:p>
            <a:pPr marL="521437" indent="-521437">
              <a:buFont typeface="Arial" pitchFamily="34" charset="0"/>
              <a:buChar char="•"/>
            </a:pPr>
            <a:r>
              <a:rPr lang="en-GB" dirty="0"/>
              <a:t>What can </a:t>
            </a:r>
            <a:r>
              <a:rPr lang="en-GB" dirty="0" smtClean="0"/>
              <a:t>you </a:t>
            </a:r>
            <a:r>
              <a:rPr lang="en-GB" dirty="0"/>
              <a:t>do about it?</a:t>
            </a:r>
          </a:p>
          <a:p>
            <a:pPr marL="521437" indent="-521437">
              <a:buFont typeface="Arial" pitchFamily="34" charset="0"/>
              <a:buChar char="•"/>
            </a:pPr>
            <a:r>
              <a:rPr lang="en-GB" dirty="0"/>
              <a:t>How do you do it?</a:t>
            </a:r>
          </a:p>
          <a:p>
            <a:pPr marL="521437" indent="-521437">
              <a:buFont typeface="Arial" pitchFamily="34" charset="0"/>
              <a:buChar char="•"/>
            </a:pPr>
            <a:r>
              <a:rPr lang="en-GB" dirty="0" smtClean="0"/>
              <a:t>Discussion</a:t>
            </a:r>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1206722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4110302" y="386897"/>
            <a:ext cx="2132160" cy="535702"/>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altLang="en-US" sz="1400" dirty="0"/>
              <a:t>Adults </a:t>
            </a:r>
            <a:r>
              <a:rPr lang="en-GB" altLang="en-US" sz="1400" dirty="0" smtClean="0"/>
              <a:t>18+</a:t>
            </a:r>
            <a:endParaRPr lang="en-GB" altLang="en-US" sz="1400" dirty="0"/>
          </a:p>
        </p:txBody>
      </p:sp>
      <p:sp>
        <p:nvSpPr>
          <p:cNvPr id="2051" name="AutoShape 4"/>
          <p:cNvSpPr>
            <a:spLocks noChangeArrowheads="1"/>
          </p:cNvSpPr>
          <p:nvPr/>
        </p:nvSpPr>
        <p:spPr bwMode="auto">
          <a:xfrm>
            <a:off x="3997105" y="1319998"/>
            <a:ext cx="2384532"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600" b="1" dirty="0" smtClean="0"/>
              <a:t>Teachable Moment</a:t>
            </a:r>
            <a:endParaRPr lang="en-GB" altLang="en-US" sz="1600" b="1" dirty="0"/>
          </a:p>
        </p:txBody>
      </p:sp>
      <p:sp>
        <p:nvSpPr>
          <p:cNvPr id="2052" name="AutoShape 7"/>
          <p:cNvSpPr>
            <a:spLocks noChangeArrowheads="1"/>
          </p:cNvSpPr>
          <p:nvPr/>
        </p:nvSpPr>
        <p:spPr bwMode="auto">
          <a:xfrm>
            <a:off x="537215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n-NO" altLang="en-US" sz="1400" dirty="0"/>
              <a:t>AUDIT – C  </a:t>
            </a:r>
            <a:r>
              <a:rPr lang="nn-NO" altLang="en-US" sz="1400" dirty="0" smtClean="0"/>
              <a:t>5-7</a:t>
            </a:r>
            <a:endParaRPr lang="nn-NO" altLang="en-US" sz="1400" dirty="0"/>
          </a:p>
          <a:p>
            <a:pPr algn="ctr" eaLnBrk="1" hangingPunct="1"/>
            <a:r>
              <a:rPr lang="nn-NO" altLang="en-US" sz="1400" dirty="0"/>
              <a:t>FAST 3</a:t>
            </a:r>
          </a:p>
          <a:p>
            <a:pPr algn="ctr" eaLnBrk="1" hangingPunct="1"/>
            <a:r>
              <a:rPr lang="en-GB" altLang="en-US" sz="1400" dirty="0"/>
              <a:t>Increasing-risk</a:t>
            </a:r>
          </a:p>
        </p:txBody>
      </p:sp>
      <p:sp>
        <p:nvSpPr>
          <p:cNvPr id="2054" name="AutoShape 9"/>
          <p:cNvSpPr>
            <a:spLocks noChangeArrowheads="1"/>
          </p:cNvSpPr>
          <p:nvPr/>
        </p:nvSpPr>
        <p:spPr bwMode="auto">
          <a:xfrm>
            <a:off x="1135668" y="6004763"/>
            <a:ext cx="2805767"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Consider Referral to </a:t>
            </a:r>
          </a:p>
          <a:p>
            <a:pPr algn="ctr" eaLnBrk="1" hangingPunct="1"/>
            <a:r>
              <a:rPr lang="en-GB" altLang="en-US" sz="1400"/>
              <a:t>Specialist Services</a:t>
            </a:r>
          </a:p>
        </p:txBody>
      </p:sp>
      <p:sp>
        <p:nvSpPr>
          <p:cNvPr id="2055" name="Text Box 11"/>
          <p:cNvSpPr txBox="1">
            <a:spLocks noChangeArrowheads="1"/>
          </p:cNvSpPr>
          <p:nvPr/>
        </p:nvSpPr>
        <p:spPr bwMode="auto">
          <a:xfrm>
            <a:off x="8513798" y="6262111"/>
            <a:ext cx="784947"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tLang="en-US" sz="1400"/>
          </a:p>
        </p:txBody>
      </p:sp>
      <p:sp>
        <p:nvSpPr>
          <p:cNvPr id="2056" name="AutoShape 12"/>
          <p:cNvSpPr>
            <a:spLocks noChangeArrowheads="1"/>
          </p:cNvSpPr>
          <p:nvPr/>
        </p:nvSpPr>
        <p:spPr bwMode="auto">
          <a:xfrm>
            <a:off x="3334633"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n-NO" altLang="en-US" sz="1400" dirty="0"/>
              <a:t>AUDIT – C  </a:t>
            </a:r>
            <a:r>
              <a:rPr lang="nn-NO" altLang="en-US" sz="1400" dirty="0" smtClean="0"/>
              <a:t>8-10</a:t>
            </a:r>
            <a:endParaRPr lang="nn-NO" altLang="en-US" sz="1400" dirty="0"/>
          </a:p>
          <a:p>
            <a:pPr algn="ctr" eaLnBrk="1" hangingPunct="1"/>
            <a:r>
              <a:rPr lang="nn-NO" altLang="en-US" sz="1400" dirty="0"/>
              <a:t>FAST 4-5</a:t>
            </a:r>
          </a:p>
          <a:p>
            <a:pPr algn="ctr" eaLnBrk="1" hangingPunct="1"/>
            <a:r>
              <a:rPr lang="en-GB" altLang="en-US" sz="1400" dirty="0"/>
              <a:t>Higher-risk</a:t>
            </a:r>
          </a:p>
        </p:txBody>
      </p:sp>
      <p:sp>
        <p:nvSpPr>
          <p:cNvPr id="2057" name="AutoShape 13"/>
          <p:cNvSpPr>
            <a:spLocks noChangeArrowheads="1"/>
          </p:cNvSpPr>
          <p:nvPr/>
        </p:nvSpPr>
        <p:spPr bwMode="auto">
          <a:xfrm>
            <a:off x="1221028"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n-NO" altLang="en-US" sz="1400" dirty="0"/>
              <a:t>AUDIT – C  </a:t>
            </a:r>
            <a:r>
              <a:rPr lang="nn-NO" altLang="en-US" sz="1400" dirty="0" smtClean="0"/>
              <a:t>11+</a:t>
            </a:r>
            <a:endParaRPr lang="nn-NO" altLang="en-US" sz="1400" dirty="0"/>
          </a:p>
          <a:p>
            <a:pPr algn="ctr" eaLnBrk="1" hangingPunct="1"/>
            <a:r>
              <a:rPr lang="nn-NO" altLang="en-US" sz="1400" dirty="0"/>
              <a:t>FAST 6+</a:t>
            </a:r>
          </a:p>
          <a:p>
            <a:pPr algn="ctr" eaLnBrk="1" hangingPunct="1"/>
            <a:r>
              <a:rPr lang="en-GB" altLang="en-US" sz="1400" dirty="0"/>
              <a:t>Possible Dependence</a:t>
            </a:r>
          </a:p>
        </p:txBody>
      </p:sp>
      <p:sp>
        <p:nvSpPr>
          <p:cNvPr id="2058" name="AutoShape 14"/>
          <p:cNvSpPr>
            <a:spLocks noChangeArrowheads="1"/>
          </p:cNvSpPr>
          <p:nvPr/>
        </p:nvSpPr>
        <p:spPr bwMode="auto">
          <a:xfrm>
            <a:off x="739297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dirty="0"/>
              <a:t>AUDIT – C  </a:t>
            </a:r>
            <a:r>
              <a:rPr lang="en-GB" altLang="en-US" sz="1400" dirty="0" smtClean="0"/>
              <a:t>0-4</a:t>
            </a:r>
            <a:endParaRPr lang="en-GB" altLang="en-US" sz="1400" dirty="0"/>
          </a:p>
          <a:p>
            <a:pPr algn="ctr" eaLnBrk="1" hangingPunct="1"/>
            <a:r>
              <a:rPr lang="en-GB" altLang="en-US" sz="1400" dirty="0"/>
              <a:t>FAST 0-2</a:t>
            </a:r>
          </a:p>
          <a:p>
            <a:pPr algn="ctr" eaLnBrk="1" hangingPunct="1"/>
            <a:r>
              <a:rPr lang="en-GB" altLang="en-US" sz="1400" dirty="0" smtClean="0"/>
              <a:t>Low-risk</a:t>
            </a:r>
            <a:endParaRPr lang="en-GB" altLang="en-US" sz="1400" dirty="0"/>
          </a:p>
        </p:txBody>
      </p:sp>
      <p:sp>
        <p:nvSpPr>
          <p:cNvPr id="2059" name="Text Box 15"/>
          <p:cNvSpPr txBox="1">
            <a:spLocks noChangeArrowheads="1"/>
          </p:cNvSpPr>
          <p:nvPr/>
        </p:nvSpPr>
        <p:spPr bwMode="auto">
          <a:xfrm>
            <a:off x="378556" y="883978"/>
            <a:ext cx="3731746" cy="4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b="1" dirty="0" smtClean="0"/>
              <a:t>Alcohol </a:t>
            </a:r>
            <a:r>
              <a:rPr lang="en-GB" altLang="en-US" b="1" dirty="0"/>
              <a:t>Care Pathway</a:t>
            </a:r>
          </a:p>
        </p:txBody>
      </p:sp>
      <p:sp>
        <p:nvSpPr>
          <p:cNvPr id="2060" name="AutoShape 16"/>
          <p:cNvSpPr>
            <a:spLocks noChangeArrowheads="1"/>
          </p:cNvSpPr>
          <p:nvPr/>
        </p:nvSpPr>
        <p:spPr bwMode="auto">
          <a:xfrm>
            <a:off x="7693593" y="6094048"/>
            <a:ext cx="1304534" cy="535702"/>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No action</a:t>
            </a:r>
          </a:p>
        </p:txBody>
      </p:sp>
      <p:sp>
        <p:nvSpPr>
          <p:cNvPr id="2061" name="Text Box 17"/>
          <p:cNvSpPr txBox="1">
            <a:spLocks noChangeArrowheads="1"/>
          </p:cNvSpPr>
          <p:nvPr/>
        </p:nvSpPr>
        <p:spPr bwMode="auto">
          <a:xfrm>
            <a:off x="5763700" y="5729910"/>
            <a:ext cx="1124534"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1400" b="1"/>
              <a:t>Positive</a:t>
            </a:r>
            <a:br>
              <a:rPr lang="en-GB" altLang="en-US" sz="1400" b="1"/>
            </a:br>
            <a:r>
              <a:rPr lang="en-GB" altLang="en-US" sz="1400" b="1"/>
              <a:t>Result</a:t>
            </a:r>
          </a:p>
        </p:txBody>
      </p:sp>
      <p:sp>
        <p:nvSpPr>
          <p:cNvPr id="2062" name="AutoShape 20"/>
          <p:cNvSpPr>
            <a:spLocks noChangeArrowheads="1"/>
          </p:cNvSpPr>
          <p:nvPr/>
        </p:nvSpPr>
        <p:spPr bwMode="auto">
          <a:xfrm>
            <a:off x="3407003" y="2510446"/>
            <a:ext cx="1768451"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FAST</a:t>
            </a:r>
          </a:p>
        </p:txBody>
      </p:sp>
      <p:sp>
        <p:nvSpPr>
          <p:cNvPr id="2063" name="AutoShape 21"/>
          <p:cNvSpPr>
            <a:spLocks noChangeArrowheads="1"/>
          </p:cNvSpPr>
          <p:nvPr/>
        </p:nvSpPr>
        <p:spPr bwMode="auto">
          <a:xfrm>
            <a:off x="5427825" y="2510446"/>
            <a:ext cx="1768449"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AUDIT - C</a:t>
            </a:r>
          </a:p>
        </p:txBody>
      </p:sp>
      <p:cxnSp>
        <p:nvCxnSpPr>
          <p:cNvPr id="2065" name="AutoShape 24"/>
          <p:cNvCxnSpPr>
            <a:cxnSpLocks noChangeShapeType="1"/>
            <a:stCxn id="2057" idx="2"/>
            <a:endCxn id="2054" idx="0"/>
          </p:cNvCxnSpPr>
          <p:nvPr/>
        </p:nvCxnSpPr>
        <p:spPr bwMode="auto">
          <a:xfrm>
            <a:off x="2174841" y="5687894"/>
            <a:ext cx="363711"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6" name="AutoShape 26"/>
          <p:cNvCxnSpPr>
            <a:cxnSpLocks noChangeShapeType="1"/>
            <a:stCxn id="2052" idx="2"/>
            <a:endCxn id="2074" idx="0"/>
          </p:cNvCxnSpPr>
          <p:nvPr/>
        </p:nvCxnSpPr>
        <p:spPr bwMode="auto">
          <a:xfrm flipH="1">
            <a:off x="5401846" y="5687894"/>
            <a:ext cx="924122"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7" name="AutoShape 27"/>
          <p:cNvCxnSpPr>
            <a:cxnSpLocks noChangeShapeType="1"/>
            <a:stCxn id="2056" idx="2"/>
            <a:endCxn id="2074" idx="0"/>
          </p:cNvCxnSpPr>
          <p:nvPr/>
        </p:nvCxnSpPr>
        <p:spPr bwMode="auto">
          <a:xfrm>
            <a:off x="4288445" y="5687894"/>
            <a:ext cx="1113400"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8" name="AutoShape 29"/>
          <p:cNvCxnSpPr>
            <a:cxnSpLocks noChangeShapeType="1"/>
            <a:endCxn id="2057" idx="0"/>
          </p:cNvCxnSpPr>
          <p:nvPr/>
        </p:nvCxnSpPr>
        <p:spPr bwMode="auto">
          <a:xfrm flipH="1">
            <a:off x="2174842" y="4495695"/>
            <a:ext cx="322514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9" name="AutoShape 30"/>
          <p:cNvCxnSpPr>
            <a:cxnSpLocks noChangeShapeType="1"/>
            <a:endCxn id="2056" idx="0"/>
          </p:cNvCxnSpPr>
          <p:nvPr/>
        </p:nvCxnSpPr>
        <p:spPr bwMode="auto">
          <a:xfrm flipH="1">
            <a:off x="4288445" y="4495695"/>
            <a:ext cx="1111544"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0" name="AutoShape 31"/>
          <p:cNvCxnSpPr>
            <a:cxnSpLocks noChangeShapeType="1"/>
            <a:endCxn id="2052" idx="0"/>
          </p:cNvCxnSpPr>
          <p:nvPr/>
        </p:nvCxnSpPr>
        <p:spPr bwMode="auto">
          <a:xfrm>
            <a:off x="5399990" y="4495695"/>
            <a:ext cx="92597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1" name="AutoShape 32"/>
          <p:cNvCxnSpPr>
            <a:cxnSpLocks noChangeShapeType="1"/>
            <a:endCxn id="2058" idx="0"/>
          </p:cNvCxnSpPr>
          <p:nvPr/>
        </p:nvCxnSpPr>
        <p:spPr bwMode="auto">
          <a:xfrm>
            <a:off x="5399989" y="4495695"/>
            <a:ext cx="294679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2" name="Text Box 44"/>
          <p:cNvSpPr txBox="1">
            <a:spLocks noChangeArrowheads="1"/>
          </p:cNvSpPr>
          <p:nvPr/>
        </p:nvSpPr>
        <p:spPr bwMode="auto">
          <a:xfrm>
            <a:off x="1978141" y="2510446"/>
            <a:ext cx="1430719"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1400" b="1"/>
              <a:t>Screening Tools</a:t>
            </a:r>
          </a:p>
        </p:txBody>
      </p:sp>
      <p:cxnSp>
        <p:nvCxnSpPr>
          <p:cNvPr id="2073" name="AutoShape 46"/>
          <p:cNvCxnSpPr>
            <a:cxnSpLocks noChangeShapeType="1"/>
            <a:stCxn id="2050" idx="2"/>
            <a:endCxn id="2051" idx="0"/>
          </p:cNvCxnSpPr>
          <p:nvPr/>
        </p:nvCxnSpPr>
        <p:spPr bwMode="auto">
          <a:xfrm>
            <a:off x="5177310" y="922598"/>
            <a:ext cx="12990" cy="39739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4" name="AutoShape 49"/>
          <p:cNvSpPr>
            <a:spLocks noChangeArrowheads="1"/>
          </p:cNvSpPr>
          <p:nvPr/>
        </p:nvSpPr>
        <p:spPr bwMode="auto">
          <a:xfrm>
            <a:off x="4418342" y="6004763"/>
            <a:ext cx="1965150" cy="733527"/>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Brief Advice</a:t>
            </a:r>
          </a:p>
        </p:txBody>
      </p:sp>
      <p:sp>
        <p:nvSpPr>
          <p:cNvPr id="2075" name="Text Box 50"/>
          <p:cNvSpPr txBox="1">
            <a:spLocks noChangeArrowheads="1"/>
          </p:cNvSpPr>
          <p:nvPr/>
        </p:nvSpPr>
        <p:spPr bwMode="auto">
          <a:xfrm>
            <a:off x="7617511" y="5607364"/>
            <a:ext cx="252371"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endParaRPr lang="en-US" altLang="en-US" sz="1400"/>
          </a:p>
        </p:txBody>
      </p:sp>
      <p:sp>
        <p:nvSpPr>
          <p:cNvPr id="2076" name="Line 55"/>
          <p:cNvSpPr>
            <a:spLocks noChangeShapeType="1"/>
          </p:cNvSpPr>
          <p:nvPr/>
        </p:nvSpPr>
        <p:spPr bwMode="auto">
          <a:xfrm>
            <a:off x="2230512" y="5687894"/>
            <a:ext cx="3113808" cy="3168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77" name="Line 67"/>
          <p:cNvSpPr>
            <a:spLocks noChangeShapeType="1"/>
          </p:cNvSpPr>
          <p:nvPr/>
        </p:nvSpPr>
        <p:spPr bwMode="auto">
          <a:xfrm>
            <a:off x="4334837" y="3464556"/>
            <a:ext cx="20468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78" name="Line 69"/>
          <p:cNvSpPr>
            <a:spLocks noChangeShapeType="1"/>
          </p:cNvSpPr>
          <p:nvPr/>
        </p:nvSpPr>
        <p:spPr bwMode="auto">
          <a:xfrm flipH="1">
            <a:off x="4334837"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79" name="Line 70"/>
          <p:cNvSpPr>
            <a:spLocks noChangeShapeType="1"/>
          </p:cNvSpPr>
          <p:nvPr/>
        </p:nvSpPr>
        <p:spPr bwMode="auto">
          <a:xfrm>
            <a:off x="6353801"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0" name="Line 72"/>
          <p:cNvSpPr>
            <a:spLocks noChangeShapeType="1"/>
          </p:cNvSpPr>
          <p:nvPr/>
        </p:nvSpPr>
        <p:spPr bwMode="auto">
          <a:xfrm>
            <a:off x="5427825" y="3464557"/>
            <a:ext cx="0" cy="107490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1" name="Line 74"/>
          <p:cNvSpPr>
            <a:spLocks noChangeShapeType="1"/>
          </p:cNvSpPr>
          <p:nvPr/>
        </p:nvSpPr>
        <p:spPr bwMode="auto">
          <a:xfrm>
            <a:off x="4249476" y="2272356"/>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2" name="Line 75"/>
          <p:cNvSpPr>
            <a:spLocks noChangeShapeType="1"/>
          </p:cNvSpPr>
          <p:nvPr/>
        </p:nvSpPr>
        <p:spPr bwMode="auto">
          <a:xfrm>
            <a:off x="4249476" y="2272356"/>
            <a:ext cx="21043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3" name="Line 76"/>
          <p:cNvSpPr>
            <a:spLocks noChangeShapeType="1"/>
          </p:cNvSpPr>
          <p:nvPr/>
        </p:nvSpPr>
        <p:spPr bwMode="auto">
          <a:xfrm>
            <a:off x="5260815" y="1955488"/>
            <a:ext cx="0" cy="3168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4" name="Line 77"/>
          <p:cNvSpPr>
            <a:spLocks noChangeShapeType="1"/>
          </p:cNvSpPr>
          <p:nvPr/>
        </p:nvSpPr>
        <p:spPr bwMode="auto">
          <a:xfrm>
            <a:off x="4249476"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5" name="Line 78"/>
          <p:cNvSpPr>
            <a:spLocks noChangeShapeType="1"/>
          </p:cNvSpPr>
          <p:nvPr/>
        </p:nvSpPr>
        <p:spPr bwMode="auto">
          <a:xfrm>
            <a:off x="6353801"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9" name="Text Box 18"/>
          <p:cNvSpPr txBox="1">
            <a:spLocks noChangeArrowheads="1"/>
          </p:cNvSpPr>
          <p:nvPr/>
        </p:nvSpPr>
        <p:spPr bwMode="auto">
          <a:xfrm>
            <a:off x="8962869" y="5658132"/>
            <a:ext cx="1178349"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1400" b="1"/>
              <a:t>Negative</a:t>
            </a:r>
            <a:br>
              <a:rPr lang="en-GB" altLang="en-US" sz="1400" b="1"/>
            </a:br>
            <a:r>
              <a:rPr lang="en-GB" altLang="en-US" sz="1400" b="1"/>
              <a:t>Result</a:t>
            </a:r>
          </a:p>
        </p:txBody>
      </p:sp>
      <p:cxnSp>
        <p:nvCxnSpPr>
          <p:cNvPr id="6" name="Straight Arrow Connector 5"/>
          <p:cNvCxnSpPr>
            <a:stCxn id="2058" idx="2"/>
            <a:endCxn id="2060" idx="0"/>
          </p:cNvCxnSpPr>
          <p:nvPr/>
        </p:nvCxnSpPr>
        <p:spPr>
          <a:xfrm flipH="1">
            <a:off x="8344933" y="5687894"/>
            <a:ext cx="1855" cy="40615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488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5" y="6957122"/>
            <a:ext cx="9426639" cy="605728"/>
          </a:xfrm>
          <a:prstGeom prst="rect">
            <a:avLst/>
          </a:prstGeom>
        </p:spPr>
        <p:txBody>
          <a:bodyPr lIns="104287" tIns="52144" rIns="104287" bIns="52144"/>
          <a:lstStyle/>
          <a:p>
            <a:pPr>
              <a:defRPr/>
            </a:pP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5059" y="3690080"/>
            <a:ext cx="1844005" cy="2345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385" y="1477169"/>
            <a:ext cx="1829081" cy="220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5790" y="442098"/>
            <a:ext cx="3787733" cy="941773"/>
          </a:xfrm>
          <a:prstGeom prst="rect">
            <a:avLst/>
          </a:prstGeom>
          <a:noFill/>
          <a:ln w="9525">
            <a:noFill/>
            <a:miter lim="800000"/>
            <a:headEnd/>
            <a:tailEnd/>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5933522" y="442097"/>
            <a:ext cx="3703562" cy="925199"/>
          </a:xfrm>
          <a:prstGeom prst="rect">
            <a:avLst/>
          </a:prstGeom>
          <a:noFill/>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6047" y="3991237"/>
            <a:ext cx="1744820" cy="204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2532" y="1415791"/>
            <a:ext cx="2176586" cy="232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19990" y="4595556"/>
            <a:ext cx="2248978" cy="134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4072" y="3909423"/>
            <a:ext cx="1928764" cy="216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91893" y="3740148"/>
            <a:ext cx="1390395" cy="474626"/>
          </a:xfrm>
          <a:prstGeom prst="rect">
            <a:avLst/>
          </a:prstGeom>
          <a:noFill/>
        </p:spPr>
        <p:txBody>
          <a:bodyPr wrap="none" lIns="104274" tIns="52138" rIns="104274" bIns="52138" rtlCol="0">
            <a:spAutoFit/>
          </a:bodyPr>
          <a:lstStyle/>
          <a:p>
            <a:r>
              <a:rPr lang="en-GB" dirty="0" smtClean="0"/>
              <a:t>3 UNITS</a:t>
            </a:r>
            <a:endParaRPr lang="en-GB" dirty="0"/>
          </a:p>
        </p:txBody>
      </p:sp>
      <p:sp>
        <p:nvSpPr>
          <p:cNvPr id="7" name="Rectangle 6"/>
          <p:cNvSpPr/>
          <p:nvPr/>
        </p:nvSpPr>
        <p:spPr>
          <a:xfrm>
            <a:off x="7420962" y="3771886"/>
            <a:ext cx="1646875" cy="474626"/>
          </a:xfrm>
          <a:prstGeom prst="rect">
            <a:avLst/>
          </a:prstGeom>
        </p:spPr>
        <p:txBody>
          <a:bodyPr wrap="none" lIns="104274" tIns="52138" rIns="104274" bIns="52138">
            <a:spAutoFit/>
          </a:bodyPr>
          <a:lstStyle/>
          <a:p>
            <a:r>
              <a:rPr lang="en-GB" dirty="0"/>
              <a:t>2.3 UNITS</a:t>
            </a:r>
          </a:p>
        </p:txBody>
      </p:sp>
      <p:sp>
        <p:nvSpPr>
          <p:cNvPr id="10" name="Rectangle 9"/>
          <p:cNvSpPr/>
          <p:nvPr/>
        </p:nvSpPr>
        <p:spPr>
          <a:xfrm>
            <a:off x="1175849" y="6093881"/>
            <a:ext cx="1185210" cy="474626"/>
          </a:xfrm>
          <a:prstGeom prst="rect">
            <a:avLst/>
          </a:prstGeom>
        </p:spPr>
        <p:txBody>
          <a:bodyPr wrap="none" lIns="104274" tIns="52138" rIns="104274" bIns="52138">
            <a:spAutoFit/>
          </a:bodyPr>
          <a:lstStyle/>
          <a:p>
            <a:r>
              <a:rPr lang="en-GB" dirty="0"/>
              <a:t>1</a:t>
            </a:r>
            <a:r>
              <a:rPr lang="en-GB" dirty="0" smtClean="0"/>
              <a:t> UNIT</a:t>
            </a:r>
            <a:endParaRPr lang="en-GB" dirty="0"/>
          </a:p>
        </p:txBody>
      </p:sp>
      <p:sp>
        <p:nvSpPr>
          <p:cNvPr id="11" name="Rectangle 10"/>
          <p:cNvSpPr/>
          <p:nvPr/>
        </p:nvSpPr>
        <p:spPr>
          <a:xfrm>
            <a:off x="2945019" y="6074374"/>
            <a:ext cx="1646875" cy="474626"/>
          </a:xfrm>
          <a:prstGeom prst="rect">
            <a:avLst/>
          </a:prstGeom>
        </p:spPr>
        <p:txBody>
          <a:bodyPr wrap="none" lIns="104274" tIns="52138" rIns="104274" bIns="52138">
            <a:spAutoFit/>
          </a:bodyPr>
          <a:lstStyle/>
          <a:p>
            <a:r>
              <a:rPr lang="en-GB" dirty="0" smtClean="0"/>
              <a:t>1.7 </a:t>
            </a:r>
            <a:r>
              <a:rPr lang="en-GB" dirty="0"/>
              <a:t>UNITS</a:t>
            </a:r>
          </a:p>
        </p:txBody>
      </p:sp>
      <p:sp>
        <p:nvSpPr>
          <p:cNvPr id="13" name="Rectangle 12"/>
          <p:cNvSpPr/>
          <p:nvPr/>
        </p:nvSpPr>
        <p:spPr>
          <a:xfrm>
            <a:off x="5656102" y="6035983"/>
            <a:ext cx="1561917" cy="474626"/>
          </a:xfrm>
          <a:prstGeom prst="rect">
            <a:avLst/>
          </a:prstGeom>
        </p:spPr>
        <p:txBody>
          <a:bodyPr wrap="none" lIns="104274" tIns="52138" rIns="104274" bIns="52138">
            <a:spAutoFit/>
          </a:bodyPr>
          <a:lstStyle/>
          <a:p>
            <a:r>
              <a:rPr lang="en-GB" dirty="0" smtClean="0"/>
              <a:t>10 </a:t>
            </a:r>
            <a:r>
              <a:rPr lang="en-GB" dirty="0"/>
              <a:t>UNITS</a:t>
            </a:r>
          </a:p>
        </p:txBody>
      </p:sp>
      <p:sp>
        <p:nvSpPr>
          <p:cNvPr id="16" name="Rectangle 15"/>
          <p:cNvSpPr/>
          <p:nvPr/>
        </p:nvSpPr>
        <p:spPr>
          <a:xfrm>
            <a:off x="8048723" y="6035983"/>
            <a:ext cx="1390395" cy="474626"/>
          </a:xfrm>
          <a:prstGeom prst="rect">
            <a:avLst/>
          </a:prstGeom>
        </p:spPr>
        <p:txBody>
          <a:bodyPr wrap="none" lIns="104274" tIns="52138" rIns="104274" bIns="52138">
            <a:spAutoFit/>
          </a:bodyPr>
          <a:lstStyle/>
          <a:p>
            <a:r>
              <a:rPr lang="en-GB" dirty="0" smtClean="0"/>
              <a:t>2 UNITS</a:t>
            </a:r>
            <a:endParaRPr lang="en-GB" dirty="0"/>
          </a:p>
        </p:txBody>
      </p:sp>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80660" y="1498394"/>
            <a:ext cx="2500934" cy="2554352"/>
          </a:xfrm>
          <a:prstGeom prst="rect">
            <a:avLst/>
          </a:prstGeom>
        </p:spPr>
      </p:pic>
      <p:sp>
        <p:nvSpPr>
          <p:cNvPr id="20" name="Rectangle 19"/>
          <p:cNvSpPr/>
          <p:nvPr/>
        </p:nvSpPr>
        <p:spPr>
          <a:xfrm>
            <a:off x="4276728" y="3678771"/>
            <a:ext cx="1646875" cy="474626"/>
          </a:xfrm>
          <a:prstGeom prst="rect">
            <a:avLst/>
          </a:prstGeom>
        </p:spPr>
        <p:txBody>
          <a:bodyPr wrap="none" lIns="104274" tIns="52138" rIns="104274" bIns="52138">
            <a:spAutoFit/>
          </a:bodyPr>
          <a:lstStyle/>
          <a:p>
            <a:r>
              <a:rPr lang="en-GB" dirty="0"/>
              <a:t>2.3 UNITS</a:t>
            </a:r>
          </a:p>
        </p:txBody>
      </p:sp>
    </p:spTree>
    <p:extLst>
      <p:ext uri="{BB962C8B-B14F-4D97-AF65-F5344CB8AC3E}">
        <p14:creationId xmlns:p14="http://schemas.microsoft.com/office/powerpoint/2010/main" val="230690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1" grpId="0"/>
      <p:bldP spid="13" grpId="0"/>
      <p:bldP spid="16"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343" y="2689225"/>
            <a:ext cx="45720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271" y="973113"/>
            <a:ext cx="5544616" cy="121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4598" y="2189038"/>
            <a:ext cx="4896544" cy="4524315"/>
          </a:xfrm>
          <a:prstGeom prst="rect">
            <a:avLst/>
          </a:prstGeom>
        </p:spPr>
        <p:txBody>
          <a:bodyPr wrap="square">
            <a:spAutoFit/>
          </a:bodyPr>
          <a:lstStyle/>
          <a:p>
            <a:r>
              <a:rPr lang="en-GB" b="1" dirty="0" smtClean="0"/>
              <a:t>It </a:t>
            </a:r>
            <a:r>
              <a:rPr lang="en-GB" b="1" dirty="0"/>
              <a:t>may seem like you don't drink much, but a drink or two most evenings can do harm to your body. From making you gain weight to increasing your risk of cancer, alcohol can have serious effects on your body.</a:t>
            </a:r>
          </a:p>
          <a:p>
            <a:endParaRPr lang="en-GB" b="1" dirty="0"/>
          </a:p>
          <a:p>
            <a:r>
              <a:rPr lang="en-GB" b="1" dirty="0"/>
              <a:t>The more you drink, and the more often, the greater the risk to your health.</a:t>
            </a:r>
          </a:p>
          <a:p>
            <a:endParaRPr lang="en-GB" dirty="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855" y="428341"/>
            <a:ext cx="2232248" cy="17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440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847" y="109017"/>
            <a:ext cx="8743478" cy="1219200"/>
          </a:xfrm>
        </p:spPr>
        <p:txBody>
          <a:bodyPr/>
          <a:lstStyle/>
          <a:p>
            <a:r>
              <a:rPr lang="en-GB" dirty="0" err="1" smtClean="0"/>
              <a:t>Drinkaware</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9863" y="1189137"/>
            <a:ext cx="8094861" cy="505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847" y="1045121"/>
            <a:ext cx="8677250" cy="5423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669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C:\Users\Ca123833\AppData\Local\Microsoft\Windows\Temporary Internet Files\Content.IE5\1XXJYOVM\EKD Antique Frame 3[1].png"/>
          <p:cNvPicPr>
            <a:picLocks noChangeAspect="1" noChangeArrowheads="1"/>
          </p:cNvPicPr>
          <p:nvPr/>
        </p:nvPicPr>
        <p:blipFill>
          <a:blip r:embed="rId3" cstate="print"/>
          <a:srcRect l="9036" t="7927" r="9637" b="6707"/>
          <a:stretch>
            <a:fillRect/>
          </a:stretch>
        </p:blipFill>
        <p:spPr bwMode="auto">
          <a:xfrm rot="5400000">
            <a:off x="2463999" y="-1562894"/>
            <a:ext cx="5760640" cy="10688638"/>
          </a:xfrm>
          <a:prstGeom prst="rect">
            <a:avLst/>
          </a:prstGeom>
          <a:noFill/>
        </p:spPr>
      </p:pic>
      <p:sp>
        <p:nvSpPr>
          <p:cNvPr id="3" name="TextBox 2"/>
          <p:cNvSpPr txBox="1"/>
          <p:nvPr/>
        </p:nvSpPr>
        <p:spPr>
          <a:xfrm>
            <a:off x="231751" y="1"/>
            <a:ext cx="9377888" cy="769441"/>
          </a:xfrm>
          <a:prstGeom prst="rect">
            <a:avLst/>
          </a:prstGeom>
        </p:spPr>
        <p:txBody>
          <a:bodyPr lIns="91428" tIns="45715" rIns="91428" bIns="45715"/>
          <a:lstStyle/>
          <a:p>
            <a:pPr defTabSz="1042860">
              <a:defRPr/>
            </a:pPr>
            <a:r>
              <a:rPr lang="en-GB" sz="4400" kern="0" dirty="0" smtClean="0">
                <a:solidFill>
                  <a:srgbClr val="423F74"/>
                </a:solidFill>
                <a:latin typeface="+mj-lt"/>
                <a:ea typeface="+mj-ea"/>
                <a:cs typeface="+mj-cs"/>
              </a:rPr>
              <a:t>Frames- the Structure of IBA</a:t>
            </a:r>
          </a:p>
        </p:txBody>
      </p:sp>
      <p:sp>
        <p:nvSpPr>
          <p:cNvPr id="8" name="Rectangle 7"/>
          <p:cNvSpPr/>
          <p:nvPr/>
        </p:nvSpPr>
        <p:spPr>
          <a:xfrm>
            <a:off x="231752" y="973114"/>
            <a:ext cx="4750018"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eedback</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4" name="TextBox 13"/>
          <p:cNvSpPr txBox="1"/>
          <p:nvPr/>
        </p:nvSpPr>
        <p:spPr>
          <a:xfrm>
            <a:off x="6496447" y="2115950"/>
            <a:ext cx="4320480" cy="830987"/>
          </a:xfrm>
          <a:prstGeom prst="rect">
            <a:avLst/>
          </a:prstGeom>
          <a:noFill/>
        </p:spPr>
        <p:txBody>
          <a:bodyPr wrap="square" lIns="91428" tIns="45715" rIns="91428" bIns="45715" rtlCol="0">
            <a:spAutoFit/>
          </a:bodyPr>
          <a:lstStyle/>
          <a:p>
            <a:r>
              <a:rPr lang="en-GB" dirty="0" smtClean="0">
                <a:solidFill>
                  <a:srgbClr val="0000FF"/>
                </a:solidFill>
              </a:rPr>
              <a:t>It’s the individuals’ own responsibility to change. </a:t>
            </a:r>
            <a:endParaRPr lang="en-GB" dirty="0">
              <a:solidFill>
                <a:srgbClr val="0000FF"/>
              </a:solidFill>
            </a:endParaRPr>
          </a:p>
        </p:txBody>
      </p:sp>
      <p:sp>
        <p:nvSpPr>
          <p:cNvPr id="15" name="TextBox 14"/>
          <p:cNvSpPr txBox="1"/>
          <p:nvPr/>
        </p:nvSpPr>
        <p:spPr>
          <a:xfrm>
            <a:off x="3760922" y="2996600"/>
            <a:ext cx="4895763" cy="830987"/>
          </a:xfrm>
          <a:prstGeom prst="rect">
            <a:avLst/>
          </a:prstGeom>
          <a:noFill/>
        </p:spPr>
        <p:txBody>
          <a:bodyPr wrap="square" lIns="91428" tIns="45715" rIns="91428" bIns="45715" rtlCol="0">
            <a:spAutoFit/>
          </a:bodyPr>
          <a:lstStyle/>
          <a:p>
            <a:r>
              <a:rPr lang="en-GB" dirty="0" smtClean="0">
                <a:solidFill>
                  <a:srgbClr val="0000FF"/>
                </a:solidFill>
              </a:rPr>
              <a:t>Set a daily (&amp; weekly) limit </a:t>
            </a:r>
          </a:p>
          <a:p>
            <a:r>
              <a:rPr lang="en-GB" dirty="0">
                <a:solidFill>
                  <a:srgbClr val="0000FF"/>
                </a:solidFill>
              </a:rPr>
              <a:t>H</a:t>
            </a:r>
            <a:r>
              <a:rPr lang="en-GB" dirty="0" smtClean="0">
                <a:solidFill>
                  <a:srgbClr val="0000FF"/>
                </a:solidFill>
              </a:rPr>
              <a:t>ave alcohol free days</a:t>
            </a:r>
          </a:p>
        </p:txBody>
      </p:sp>
      <p:sp>
        <p:nvSpPr>
          <p:cNvPr id="28" name="Rectangle 27"/>
          <p:cNvSpPr/>
          <p:nvPr/>
        </p:nvSpPr>
        <p:spPr>
          <a:xfrm>
            <a:off x="4624240" y="1212821"/>
            <a:ext cx="6064399" cy="830987"/>
          </a:xfrm>
          <a:prstGeom prst="rect">
            <a:avLst/>
          </a:prstGeom>
        </p:spPr>
        <p:txBody>
          <a:bodyPr wrap="square" lIns="91428" tIns="45715" rIns="91428" bIns="45715">
            <a:spAutoFit/>
          </a:bodyPr>
          <a:lstStyle/>
          <a:p>
            <a:r>
              <a:rPr lang="en-GB" dirty="0" smtClean="0">
                <a:solidFill>
                  <a:srgbClr val="0000FF"/>
                </a:solidFill>
              </a:rPr>
              <a:t>Tell the person what they scored. Link their drinking to the situation. Be realistic! </a:t>
            </a:r>
            <a:endParaRPr lang="en-GB" b="1" dirty="0">
              <a:solidFill>
                <a:srgbClr val="0000FF"/>
              </a:solidFill>
            </a:endParaRPr>
          </a:p>
        </p:txBody>
      </p:sp>
      <p:sp>
        <p:nvSpPr>
          <p:cNvPr id="32" name="Rectangle 31"/>
          <p:cNvSpPr/>
          <p:nvPr/>
        </p:nvSpPr>
        <p:spPr>
          <a:xfrm>
            <a:off x="231752" y="1851612"/>
            <a:ext cx="7058343"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esponsibility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3" name="Rectangle 32"/>
          <p:cNvSpPr/>
          <p:nvPr/>
        </p:nvSpPr>
        <p:spPr>
          <a:xfrm>
            <a:off x="231751" y="2730110"/>
            <a:ext cx="3518911"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dvice</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4" name="Rectangle 33"/>
          <p:cNvSpPr/>
          <p:nvPr/>
        </p:nvSpPr>
        <p:spPr>
          <a:xfrm>
            <a:off x="231751" y="3608607"/>
            <a:ext cx="2678914"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enu</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5" name="Rectangle 34"/>
          <p:cNvSpPr/>
          <p:nvPr/>
        </p:nvSpPr>
        <p:spPr>
          <a:xfrm>
            <a:off x="231751" y="4487105"/>
            <a:ext cx="4009407"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mpathy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6" name="Rectangle 35"/>
          <p:cNvSpPr/>
          <p:nvPr/>
        </p:nvSpPr>
        <p:spPr>
          <a:xfrm>
            <a:off x="231753" y="5365601"/>
            <a:ext cx="5471345"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elf Efficacy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1" name="Rectangle 40"/>
          <p:cNvSpPr/>
          <p:nvPr/>
        </p:nvSpPr>
        <p:spPr>
          <a:xfrm>
            <a:off x="2967425" y="4023493"/>
            <a:ext cx="4338023" cy="461655"/>
          </a:xfrm>
          <a:prstGeom prst="rect">
            <a:avLst/>
          </a:prstGeom>
        </p:spPr>
        <p:txBody>
          <a:bodyPr wrap="none" lIns="91428" tIns="45715" rIns="91428" bIns="45715">
            <a:spAutoFit/>
          </a:bodyPr>
          <a:lstStyle/>
          <a:p>
            <a:r>
              <a:rPr lang="en-GB" dirty="0" smtClean="0">
                <a:solidFill>
                  <a:srgbClr val="0000FF"/>
                </a:solidFill>
              </a:rPr>
              <a:t>Give them a range of </a:t>
            </a:r>
            <a:r>
              <a:rPr lang="en-GB" b="1" dirty="0" smtClean="0">
                <a:solidFill>
                  <a:srgbClr val="0000FF"/>
                </a:solidFill>
              </a:rPr>
              <a:t>options </a:t>
            </a:r>
          </a:p>
        </p:txBody>
      </p:sp>
      <p:sp>
        <p:nvSpPr>
          <p:cNvPr id="42" name="Rectangle 41"/>
          <p:cNvSpPr/>
          <p:nvPr/>
        </p:nvSpPr>
        <p:spPr>
          <a:xfrm>
            <a:off x="4283969" y="4810270"/>
            <a:ext cx="6192688" cy="461655"/>
          </a:xfrm>
          <a:prstGeom prst="rect">
            <a:avLst/>
          </a:prstGeom>
        </p:spPr>
        <p:txBody>
          <a:bodyPr wrap="square" lIns="91428" tIns="45715" rIns="91428" bIns="45715">
            <a:spAutoFit/>
          </a:bodyPr>
          <a:lstStyle/>
          <a:p>
            <a:r>
              <a:rPr lang="en-GB" dirty="0" smtClean="0">
                <a:solidFill>
                  <a:srgbClr val="0000FF"/>
                </a:solidFill>
              </a:rPr>
              <a:t>Empathic, Non Judgmental</a:t>
            </a:r>
          </a:p>
        </p:txBody>
      </p:sp>
      <p:sp>
        <p:nvSpPr>
          <p:cNvPr id="43" name="Rectangle 42"/>
          <p:cNvSpPr/>
          <p:nvPr/>
        </p:nvSpPr>
        <p:spPr>
          <a:xfrm>
            <a:off x="5560343" y="5653634"/>
            <a:ext cx="5128295" cy="830987"/>
          </a:xfrm>
          <a:prstGeom prst="rect">
            <a:avLst/>
          </a:prstGeom>
        </p:spPr>
        <p:txBody>
          <a:bodyPr wrap="square" lIns="91428" tIns="45715" rIns="91428" bIns="45715">
            <a:spAutoFit/>
          </a:bodyPr>
          <a:lstStyle/>
          <a:p>
            <a:r>
              <a:rPr lang="en-GB" dirty="0" smtClean="0">
                <a:solidFill>
                  <a:srgbClr val="0000FF"/>
                </a:solidFill>
              </a:rPr>
              <a:t>Positive message. Boost their self confidence -“ </a:t>
            </a:r>
            <a:r>
              <a:rPr lang="en-GB" b="1" dirty="0">
                <a:solidFill>
                  <a:srgbClr val="0000FF"/>
                </a:solidFill>
              </a:rPr>
              <a:t>Y</a:t>
            </a:r>
            <a:r>
              <a:rPr lang="en-GB" b="1" dirty="0" smtClean="0">
                <a:solidFill>
                  <a:srgbClr val="0000FF"/>
                </a:solidFill>
              </a:rPr>
              <a:t>ou can do it!</a:t>
            </a:r>
            <a:r>
              <a:rPr lang="en-GB" dirty="0" smtClean="0">
                <a:solidFill>
                  <a:srgbClr val="0000FF"/>
                </a:solidFill>
              </a:rPr>
              <a:t>”</a:t>
            </a:r>
            <a:endParaRPr lang="en-GB" dirty="0">
              <a:solidFill>
                <a:srgbClr val="0000FF"/>
              </a:solidFill>
            </a:endParaRPr>
          </a:p>
        </p:txBody>
      </p:sp>
      <p:grpSp>
        <p:nvGrpSpPr>
          <p:cNvPr id="2" name="Group 50"/>
          <p:cNvGrpSpPr/>
          <p:nvPr/>
        </p:nvGrpSpPr>
        <p:grpSpPr>
          <a:xfrm>
            <a:off x="8224640" y="3925442"/>
            <a:ext cx="2252017" cy="1519783"/>
            <a:chOff x="3203848" y="3284984"/>
            <a:chExt cx="2808312" cy="2232248"/>
          </a:xfrm>
        </p:grpSpPr>
        <p:pic>
          <p:nvPicPr>
            <p:cNvPr id="52" name="Picture 2" descr="http://sr.photos2.fotosearch.com/bthumb/CSP/CSP633/k6331770.jpg">
              <a:hlinkClick r:id="rId4"/>
            </p:cNvPr>
            <p:cNvPicPr>
              <a:picLocks noChangeAspect="1" noChangeArrowheads="1"/>
            </p:cNvPicPr>
            <p:nvPr/>
          </p:nvPicPr>
          <p:blipFill>
            <a:blip r:embed="rId5" cstate="print"/>
            <a:srcRect l="17213" t="47600" r="21760" b="7021"/>
            <a:stretch>
              <a:fillRect/>
            </a:stretch>
          </p:blipFill>
          <p:spPr bwMode="auto">
            <a:xfrm>
              <a:off x="3203848" y="3429000"/>
              <a:ext cx="2808312" cy="2088232"/>
            </a:xfrm>
            <a:prstGeom prst="rect">
              <a:avLst/>
            </a:prstGeom>
            <a:noFill/>
          </p:spPr>
        </p:pic>
        <p:sp>
          <p:nvSpPr>
            <p:cNvPr id="53" name="Rectangle 52"/>
            <p:cNvSpPr/>
            <p:nvPr/>
          </p:nvSpPr>
          <p:spPr>
            <a:xfrm>
              <a:off x="3923928" y="3284984"/>
              <a:ext cx="36004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1071570"/>
          </a:xfrm>
          <a:prstGeom prst="rect">
            <a:avLst/>
          </a:prstGeom>
        </p:spPr>
        <p:txBody>
          <a:bodyPr/>
          <a:lstStyle/>
          <a:p>
            <a:pPr marL="0" marR="0" lvl="0" indent="0"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Advice</a:t>
            </a:r>
            <a:endParaRPr lang="en-GB" sz="4400" kern="0" dirty="0" smtClean="0">
              <a:solidFill>
                <a:srgbClr val="00B050"/>
              </a:solidFill>
              <a:latin typeface="+mj-lt"/>
              <a:ea typeface="+mj-ea"/>
              <a:cs typeface="+mj-cs"/>
            </a:endParaRPr>
          </a:p>
        </p:txBody>
      </p:sp>
      <p:grpSp>
        <p:nvGrpSpPr>
          <p:cNvPr id="2" name="Group 6"/>
          <p:cNvGrpSpPr/>
          <p:nvPr/>
        </p:nvGrpSpPr>
        <p:grpSpPr>
          <a:xfrm>
            <a:off x="557973" y="1138219"/>
            <a:ext cx="9715568" cy="5000660"/>
            <a:chOff x="557973" y="995343"/>
            <a:chExt cx="9628006" cy="4714908"/>
          </a:xfrm>
        </p:grpSpPr>
        <p:sp>
          <p:nvSpPr>
            <p:cNvPr id="5" name="Content Placeholder 2"/>
            <p:cNvSpPr txBox="1">
              <a:spLocks/>
            </p:cNvSpPr>
            <p:nvPr/>
          </p:nvSpPr>
          <p:spPr>
            <a:xfrm>
              <a:off x="557973" y="995343"/>
              <a:ext cx="3900488" cy="4714908"/>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Tx/>
                <a:buNone/>
                <a:tabLst/>
                <a:defRPr/>
              </a:pPr>
              <a:r>
                <a:rPr kumimoji="0" lang="en-GB" sz="3600" b="1" i="0" u="none" strike="noStrike" kern="0" cap="none" spc="0" normalizeH="0" baseline="0" noProof="0" dirty="0" smtClean="0">
                  <a:ln>
                    <a:solidFill>
                      <a:srgbClr val="3399FF"/>
                    </a:solidFill>
                  </a:ln>
                  <a:solidFill>
                    <a:srgbClr val="7030A0"/>
                  </a:solidFill>
                  <a:effectLst/>
                  <a:uLnTx/>
                  <a:uFillTx/>
                  <a:latin typeface="Calibri" pitchFamily="34" charset="0"/>
                  <a:ea typeface="+mn-ea"/>
                  <a:cs typeface="+mn-cs"/>
                </a:rPr>
                <a:t>Health Advice</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Feel better in the mornings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More energy!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Improved skin</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Fitter, faster</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Weight control</a:t>
              </a:r>
            </a:p>
          </p:txBody>
        </p:sp>
        <p:pic>
          <p:nvPicPr>
            <p:cNvPr id="6" name="Picture 5"/>
            <p:cNvPicPr>
              <a:picLocks noChangeAspect="1" noChangeArrowheads="1"/>
            </p:cNvPicPr>
            <p:nvPr/>
          </p:nvPicPr>
          <p:blipFill>
            <a:blip r:embed="rId3" cstate="print"/>
            <a:srcRect/>
            <a:stretch>
              <a:fillRect/>
            </a:stretch>
          </p:blipFill>
          <p:spPr bwMode="auto">
            <a:xfrm>
              <a:off x="4558501" y="1423971"/>
              <a:ext cx="5627478" cy="4208465"/>
            </a:xfrm>
            <a:prstGeom prst="rect">
              <a:avLst/>
            </a:prstGeom>
            <a:noFill/>
            <a:ln w="9525">
              <a:solidFill>
                <a:srgbClr val="3399FF"/>
              </a:solidFill>
              <a:miter lim="800000"/>
              <a:headEnd/>
              <a:tailEnd/>
            </a:ln>
          </p:spPr>
        </p:pic>
      </p:grpSp>
      <p:pic>
        <p:nvPicPr>
          <p:cNvPr id="29697" name="Picture 1" descr="C:\Users\Ca123833\AppData\Local\Microsoft\Windows\Temporary Internet Files\Content.IE5\9W19SX9W\MP900422130[1].jpg"/>
          <p:cNvPicPr>
            <a:picLocks noChangeAspect="1" noChangeArrowheads="1"/>
          </p:cNvPicPr>
          <p:nvPr/>
        </p:nvPicPr>
        <p:blipFill>
          <a:blip r:embed="rId4" cstate="print"/>
          <a:srcRect/>
          <a:stretch>
            <a:fillRect/>
          </a:stretch>
        </p:blipFill>
        <p:spPr bwMode="auto">
          <a:xfrm>
            <a:off x="8008615" y="0"/>
            <a:ext cx="2319983" cy="1621185"/>
          </a:xfrm>
          <a:prstGeom prst="rect">
            <a:avLst/>
          </a:prstGeom>
          <a:noFill/>
        </p:spPr>
      </p:pic>
      <p:pic>
        <p:nvPicPr>
          <p:cNvPr id="1028" name="Picture 4" descr="C:\Users\Ca123833\AppData\Local\Microsoft\Windows\Temporary Internet Files\Content.IE5\H82YGRV5\MP900227521[1].jpg"/>
          <p:cNvPicPr>
            <a:picLocks noChangeAspect="1" noChangeArrowheads="1"/>
          </p:cNvPicPr>
          <p:nvPr/>
        </p:nvPicPr>
        <p:blipFill>
          <a:blip r:embed="rId5" cstate="print"/>
          <a:srcRect/>
          <a:stretch>
            <a:fillRect/>
          </a:stretch>
        </p:blipFill>
        <p:spPr bwMode="auto">
          <a:xfrm>
            <a:off x="1023839" y="5725641"/>
            <a:ext cx="1662140" cy="1105323"/>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afpp.org.uk/_uploads/imgpool/Benefits.jpg"/>
          <p:cNvPicPr>
            <a:picLocks noChangeAspect="1" noChangeArrowheads="1"/>
          </p:cNvPicPr>
          <p:nvPr/>
        </p:nvPicPr>
        <p:blipFill>
          <a:blip r:embed="rId3" cstate="print"/>
          <a:srcRect/>
          <a:stretch>
            <a:fillRect/>
          </a:stretch>
        </p:blipFill>
        <p:spPr bwMode="auto">
          <a:xfrm>
            <a:off x="6844517" y="3495673"/>
            <a:ext cx="2912536" cy="2904143"/>
          </a:xfrm>
          <a:prstGeom prst="rect">
            <a:avLst/>
          </a:prstGeom>
          <a:noFill/>
        </p:spPr>
      </p:pic>
      <p:sp>
        <p:nvSpPr>
          <p:cNvPr id="4" name="Title 1"/>
          <p:cNvSpPr txBox="1">
            <a:spLocks/>
          </p:cNvSpPr>
          <p:nvPr/>
        </p:nvSpPr>
        <p:spPr>
          <a:xfrm>
            <a:off x="415097" y="209525"/>
            <a:ext cx="10273541" cy="1071570"/>
          </a:xfrm>
          <a:prstGeom prst="rect">
            <a:avLst/>
          </a:prstGeom>
        </p:spPr>
        <p:txBody>
          <a:bodyPr/>
          <a:lstStyle/>
          <a:p>
            <a:pPr marL="0" marR="0" lvl="0" indent="0"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Benefits</a:t>
            </a:r>
            <a:endParaRPr lang="en-GB" sz="4400" kern="0" dirty="0" smtClean="0">
              <a:solidFill>
                <a:srgbClr val="00B050"/>
              </a:solidFill>
              <a:latin typeface="+mj-lt"/>
              <a:ea typeface="+mj-ea"/>
              <a:cs typeface="+mj-cs"/>
            </a:endParaRPr>
          </a:p>
        </p:txBody>
      </p:sp>
      <p:sp>
        <p:nvSpPr>
          <p:cNvPr id="6" name="Content Placeholder 2"/>
          <p:cNvSpPr txBox="1">
            <a:spLocks/>
          </p:cNvSpPr>
          <p:nvPr/>
        </p:nvSpPr>
        <p:spPr>
          <a:xfrm>
            <a:off x="557973" y="1138219"/>
            <a:ext cx="9644130" cy="5000660"/>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Tx/>
              <a:buNone/>
              <a:tabLst/>
              <a:defRPr/>
            </a:pP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Psychological, Social and </a:t>
            </a:r>
            <a:r>
              <a:rPr lang="en-GB" sz="4000" kern="0" noProof="0" dirty="0" smtClean="0">
                <a:solidFill>
                  <a:srgbClr val="7030A0"/>
                </a:solidFill>
                <a:latin typeface="Calibri" pitchFamily="34" charset="0"/>
                <a:ea typeface="+mn-ea"/>
                <a:cs typeface="+mn-cs"/>
              </a:rPr>
              <a:t>F</a:t>
            </a: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inancial</a:t>
            </a:r>
            <a:r>
              <a:rPr lang="en-GB" sz="4000" kern="0" dirty="0" smtClean="0">
                <a:solidFill>
                  <a:srgbClr val="7030A0"/>
                </a:solidFill>
                <a:latin typeface="Calibri" pitchFamily="34" charset="0"/>
                <a:ea typeface="+mn-ea"/>
                <a:cs typeface="+mn-cs"/>
              </a:rPr>
              <a:t> </a:t>
            </a: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Benefits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Lower risk of accident or injury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Less chance of getting into fights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Developing better relationships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Improved Self esteem</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More time</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More money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Seen in a different light at work</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5" name="Content Placeholder 2"/>
          <p:cNvSpPr txBox="1">
            <a:spLocks/>
          </p:cNvSpPr>
          <p:nvPr/>
        </p:nvSpPr>
        <p:spPr>
          <a:xfrm>
            <a:off x="986601" y="1209657"/>
            <a:ext cx="4143404" cy="4668839"/>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
                <a:srgbClr val="7030A0"/>
              </a:buClr>
              <a:buSzTx/>
              <a:buFont typeface="Arial" pitchFamily="34" charset="0"/>
              <a:buNone/>
              <a:tabLst/>
              <a:defRPr/>
            </a:pPr>
            <a:r>
              <a:rPr kumimoji="0" lang="en-GB" sz="32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rPr>
              <a:t>Swap your usual for...</a:t>
            </a:r>
          </a:p>
          <a:p>
            <a:pPr marL="390525" marR="0" lvl="0" indent="-390525" algn="ctr" defTabSz="1042988" rtl="0" eaLnBrk="1" fontAlgn="base" latinLnBrk="0" hangingPunct="1">
              <a:lnSpc>
                <a:spcPct val="100000"/>
              </a:lnSpc>
              <a:spcBef>
                <a:spcPct val="20000"/>
              </a:spcBef>
              <a:spcAft>
                <a:spcPct val="0"/>
              </a:spcAft>
              <a:buClr>
                <a:srgbClr val="7030A0"/>
              </a:buClr>
              <a:buSzTx/>
              <a:buFont typeface="Arial" pitchFamily="34" charset="0"/>
              <a:buNone/>
              <a:tabLst/>
              <a:defRPr/>
            </a:pPr>
            <a:endParaRPr kumimoji="0" lang="en-GB" sz="32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endParaRP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smaller drink</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lower strength drink</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soft drink </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later drink</a:t>
            </a:r>
          </a:p>
        </p:txBody>
      </p:sp>
      <p:sp>
        <p:nvSpPr>
          <p:cNvPr id="6" name="Content Placeholder 2"/>
          <p:cNvSpPr txBox="1">
            <a:spLocks/>
          </p:cNvSpPr>
          <p:nvPr/>
        </p:nvSpPr>
        <p:spPr bwMode="auto">
          <a:xfrm>
            <a:off x="5272881" y="1209657"/>
            <a:ext cx="4272781" cy="4668839"/>
          </a:xfrm>
          <a:prstGeom prst="rect">
            <a:avLst/>
          </a:prstGeom>
          <a:noFill/>
          <a:ln w="9525">
            <a:solidFill>
              <a:srgbClr val="3399FF"/>
            </a:solidFill>
            <a:miter lim="800000"/>
            <a:headEnd/>
            <a:tailEnd/>
          </a:ln>
        </p:spPr>
        <p:txBody>
          <a:bodyPr/>
          <a:lstStyle/>
          <a:p>
            <a:pPr marL="342900" indent="-342900" algn="ctr">
              <a:spcBef>
                <a:spcPct val="20000"/>
              </a:spcBef>
              <a:buClr>
                <a:srgbClr val="7030A0"/>
              </a:buClr>
              <a:buFont typeface="Arial" pitchFamily="34" charset="0"/>
              <a:buNone/>
            </a:pPr>
            <a:r>
              <a:rPr lang="en-GB" sz="3200" dirty="0" smtClean="0">
                <a:solidFill>
                  <a:srgbClr val="7030A0"/>
                </a:solidFill>
                <a:latin typeface="Calibri" pitchFamily="34" charset="0"/>
                <a:cs typeface="Arial" pitchFamily="34" charset="0"/>
              </a:rPr>
              <a:t>Drink </a:t>
            </a:r>
            <a:r>
              <a:rPr lang="en-GB" sz="3200" dirty="0">
                <a:solidFill>
                  <a:srgbClr val="7030A0"/>
                </a:solidFill>
                <a:latin typeface="Calibri" pitchFamily="34" charset="0"/>
                <a:cs typeface="Arial" pitchFamily="34" charset="0"/>
              </a:rPr>
              <a:t>to relax? Try</a:t>
            </a:r>
            <a:r>
              <a:rPr lang="en-GB" sz="3200" dirty="0" smtClean="0">
                <a:solidFill>
                  <a:srgbClr val="7030A0"/>
                </a:solidFill>
                <a:latin typeface="Calibri" pitchFamily="34" charset="0"/>
                <a:cs typeface="Arial" pitchFamily="34" charset="0"/>
              </a:rPr>
              <a:t>...</a:t>
            </a:r>
          </a:p>
          <a:p>
            <a:pPr marL="342900" indent="-342900" algn="ctr">
              <a:spcBef>
                <a:spcPct val="20000"/>
              </a:spcBef>
              <a:buClr>
                <a:srgbClr val="7030A0"/>
              </a:buClr>
              <a:buFont typeface="Arial" pitchFamily="34" charset="0"/>
              <a:buNone/>
            </a:pPr>
            <a:endParaRPr lang="en-GB" sz="3200" dirty="0">
              <a:solidFill>
                <a:srgbClr val="7030A0"/>
              </a:solidFill>
              <a:latin typeface="Calibri" pitchFamily="34" charset="0"/>
              <a:cs typeface="Arial" pitchFamily="34" charset="0"/>
            </a:endParaRP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Exercise</a:t>
            </a:r>
          </a:p>
          <a:p>
            <a:pPr marL="342900" indent="-342900">
              <a:spcBef>
                <a:spcPct val="20000"/>
              </a:spcBef>
              <a:buClr>
                <a:srgbClr val="7030A0"/>
              </a:buClr>
              <a:buFont typeface="Arial" pitchFamily="34" charset="0"/>
              <a:buChar char="•"/>
            </a:pPr>
            <a:r>
              <a:rPr lang="en-GB" sz="3200" dirty="0" smtClean="0">
                <a:latin typeface="Calibri" pitchFamily="34" charset="0"/>
                <a:cs typeface="Arial" pitchFamily="34" charset="0"/>
              </a:rPr>
              <a:t>Music</a:t>
            </a:r>
            <a:r>
              <a:rPr lang="en-GB" sz="3200" dirty="0">
                <a:latin typeface="Calibri" pitchFamily="34" charset="0"/>
                <a:cs typeface="Arial" pitchFamily="34" charset="0"/>
              </a:rPr>
              <a:t>, movies, books</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Use the money saved to do </a:t>
            </a:r>
            <a:r>
              <a:rPr lang="en-GB" sz="3200" dirty="0" smtClean="0">
                <a:latin typeface="Calibri" pitchFamily="34" charset="0"/>
                <a:cs typeface="Arial" pitchFamily="34" charset="0"/>
              </a:rPr>
              <a:t>something new</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Pamper time</a:t>
            </a:r>
          </a:p>
          <a:p>
            <a:pPr marL="342900" indent="-342900">
              <a:spcBef>
                <a:spcPct val="20000"/>
              </a:spcBef>
              <a:buClr>
                <a:srgbClr val="7030A0"/>
              </a:buClr>
              <a:buFont typeface="Arial" pitchFamily="34" charset="0"/>
              <a:buChar char="•"/>
            </a:pPr>
            <a:endParaRPr lang="en-GB" sz="3200" dirty="0">
              <a:latin typeface="Calibri" pitchFamily="34" charset="0"/>
              <a:cs typeface="Arial" pitchFamily="34" charset="0"/>
            </a:endParaRPr>
          </a:p>
        </p:txBody>
      </p:sp>
      <p:sp>
        <p:nvSpPr>
          <p:cNvPr id="7" name="Bent-Up Arrow 6"/>
          <p:cNvSpPr/>
          <p:nvPr/>
        </p:nvSpPr>
        <p:spPr bwMode="auto">
          <a:xfrm rot="5400000">
            <a:off x="1308072" y="-826326"/>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pic>
        <p:nvPicPr>
          <p:cNvPr id="51202" name="Picture 2" descr="http://chamonixvue.files.wordpress.com/2012/02/orgchange.jpg"/>
          <p:cNvPicPr>
            <a:picLocks noChangeAspect="1" noChangeArrowheads="1"/>
          </p:cNvPicPr>
          <p:nvPr/>
        </p:nvPicPr>
        <p:blipFill>
          <a:blip r:embed="rId3" cstate="print"/>
          <a:srcRect/>
          <a:stretch>
            <a:fillRect/>
          </a:stretch>
        </p:blipFill>
        <p:spPr bwMode="auto">
          <a:xfrm>
            <a:off x="8147536" y="4710118"/>
            <a:ext cx="2357454" cy="1768091"/>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92390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5" name="Content Placeholder 2"/>
          <p:cNvSpPr txBox="1">
            <a:spLocks/>
          </p:cNvSpPr>
          <p:nvPr/>
        </p:nvSpPr>
        <p:spPr>
          <a:xfrm>
            <a:off x="843725" y="923905"/>
            <a:ext cx="8658228" cy="4929222"/>
          </a:xfrm>
          <a:prstGeom prst="rect">
            <a:avLst/>
          </a:prstGeom>
          <a:ln>
            <a:solidFill>
              <a:srgbClr val="3399FF"/>
            </a:solidFill>
          </a:ln>
        </p:spPr>
        <p:txBody>
          <a:bodyPr rtlCol="0">
            <a:normAutofit fontScale="92500" lnSpcReduction="20000"/>
          </a:bodyPr>
          <a:lstStyle/>
          <a:p>
            <a:pPr marL="390525" marR="0" lvl="0" indent="-390525" defTabSz="1042988" rtl="0" eaLnBrk="1" fontAlgn="auto" latinLnBrk="0" hangingPunct="1">
              <a:lnSpc>
                <a:spcPct val="100000"/>
              </a:lnSpc>
              <a:spcBef>
                <a:spcPct val="20000"/>
              </a:spcBef>
              <a:spcAft>
                <a:spcPts val="0"/>
              </a:spcAft>
              <a:buClrTx/>
              <a:buSzTx/>
              <a:buFont typeface="Arial" pitchFamily="34" charset="0"/>
              <a:buNone/>
              <a:tabLst/>
              <a:defRPr/>
            </a:pPr>
            <a:r>
              <a:rPr kumimoji="0" lang="en-GB" sz="35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rPr>
              <a:t>Tips for a Night Out</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Make a plan – set yourself pre-night out limits</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Set a budget – only take a set amount of cash out with you</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Start later – but don’t start at home</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Take your time – don’t get into rounds</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Sit one out – have a soft drink when its your round</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Stay hydrated – have a few glasses</a:t>
            </a:r>
            <a:r>
              <a:rPr kumimoji="0" lang="en-GB" sz="3500" b="0" i="0" u="none" strike="noStrike" kern="0" cap="none" spc="0" normalizeH="0" noProof="0" dirty="0" smtClean="0">
                <a:ln>
                  <a:noFill/>
                </a:ln>
                <a:solidFill>
                  <a:schemeClr val="tx1"/>
                </a:solidFill>
                <a:effectLst/>
                <a:uLnTx/>
                <a:uFillTx/>
                <a:latin typeface="Calibri" pitchFamily="34" charset="0"/>
                <a:ea typeface="+mn-ea"/>
                <a:cs typeface="Arial" pitchFamily="34" charset="0"/>
              </a:rPr>
              <a:t> of water</a:t>
            </a: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through the night</a:t>
            </a:r>
          </a:p>
          <a:p>
            <a:pPr marL="390525" marR="0" lvl="0" indent="-390525" defTabSz="1042988" rtl="0" eaLnBrk="1" fontAlgn="auto" latinLnBrk="0" hangingPunct="1">
              <a:lnSpc>
                <a:spcPct val="100000"/>
              </a:lnSpc>
              <a:spcBef>
                <a:spcPct val="20000"/>
              </a:spcBef>
              <a:spcAft>
                <a:spcPts val="0"/>
              </a:spcAft>
              <a:buClrTx/>
              <a:buSzTx/>
              <a:buFontTx/>
              <a:buChar char="•"/>
              <a:tabLst/>
              <a:defRPr/>
            </a:pPr>
            <a:endParaRPr kumimoji="0" lang="en-GB" sz="3600" b="0" i="0" u="none" strike="noStrike" kern="0" cap="none" spc="0" normalizeH="0" baseline="0" noProof="0" dirty="0">
              <a:ln>
                <a:noFill/>
              </a:ln>
              <a:solidFill>
                <a:schemeClr val="tx1"/>
              </a:solidFill>
              <a:effectLst/>
              <a:uLnTx/>
              <a:uFillTx/>
              <a:latin typeface="Calibri" pitchFamily="34" charset="0"/>
              <a:ea typeface="+mn-ea"/>
              <a:cs typeface="+mn-cs"/>
            </a:endParaRPr>
          </a:p>
        </p:txBody>
      </p:sp>
      <p:pic>
        <p:nvPicPr>
          <p:cNvPr id="52226" name="Picture 2" descr="http://merrymakingevents.files.wordpress.com/2010/09/silhouette20dancing20people.jpg"/>
          <p:cNvPicPr>
            <a:picLocks noChangeAspect="1" noChangeArrowheads="1"/>
          </p:cNvPicPr>
          <p:nvPr/>
        </p:nvPicPr>
        <p:blipFill>
          <a:blip r:embed="rId3" cstate="print"/>
          <a:srcRect/>
          <a:stretch>
            <a:fillRect/>
          </a:stretch>
        </p:blipFill>
        <p:spPr bwMode="auto">
          <a:xfrm>
            <a:off x="5426995" y="5067309"/>
            <a:ext cx="2483500" cy="1347753"/>
          </a:xfrm>
          <a:prstGeom prst="rect">
            <a:avLst/>
          </a:prstGeom>
          <a:noFill/>
        </p:spPr>
      </p:pic>
      <p:sp>
        <p:nvSpPr>
          <p:cNvPr id="6" name="Bent-Up Arrow 5"/>
          <p:cNvSpPr/>
          <p:nvPr/>
        </p:nvSpPr>
        <p:spPr bwMode="auto">
          <a:xfrm rot="5400000">
            <a:off x="1308072" y="-897764"/>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tmcthemovingcrew.com/wp-content/uploads/2011/06/refer-friend-to-TMC.gif"/>
          <p:cNvPicPr>
            <a:picLocks noChangeAspect="1" noChangeArrowheads="1"/>
          </p:cNvPicPr>
          <p:nvPr/>
        </p:nvPicPr>
        <p:blipFill>
          <a:blip r:embed="rId3" cstate="print"/>
          <a:srcRect/>
          <a:stretch>
            <a:fillRect/>
          </a:stretch>
        </p:blipFill>
        <p:spPr bwMode="auto">
          <a:xfrm>
            <a:off x="6773079" y="4638681"/>
            <a:ext cx="3697551" cy="1928827"/>
          </a:xfrm>
          <a:prstGeom prst="rect">
            <a:avLst/>
          </a:prstGeom>
          <a:ln>
            <a:noFill/>
          </a:ln>
          <a:effectLst>
            <a:softEdge rad="112500"/>
          </a:effectLst>
        </p:spPr>
      </p:pic>
      <p:sp>
        <p:nvSpPr>
          <p:cNvPr id="4" name="Title 1"/>
          <p:cNvSpPr txBox="1">
            <a:spLocks/>
          </p:cNvSpPr>
          <p:nvPr/>
        </p:nvSpPr>
        <p:spPr>
          <a:xfrm>
            <a:off x="343659" y="209525"/>
            <a:ext cx="9067800" cy="1138219"/>
          </a:xfrm>
          <a:prstGeom prst="rect">
            <a:avLst/>
          </a:prstGeom>
        </p:spPr>
        <p:txBody>
          <a:bodyPr lIns="91428" tIns="45715" rIns="91428" bIns="45715"/>
          <a:lstStyle/>
          <a:p>
            <a:pPr defTabSz="1042860">
              <a:defRPr/>
            </a:pPr>
            <a:r>
              <a:rPr lang="en-GB" sz="4600" kern="0" dirty="0" smtClean="0">
                <a:solidFill>
                  <a:srgbClr val="423F74"/>
                </a:solidFill>
                <a:latin typeface="+mj-lt"/>
                <a:ea typeface="+mj-ea"/>
                <a:cs typeface="+mj-cs"/>
              </a:rPr>
              <a:t>When to Refer on?</a:t>
            </a:r>
            <a:endParaRPr lang="en-GB" sz="4600" kern="0" dirty="0">
              <a:solidFill>
                <a:srgbClr val="423F74"/>
              </a:solidFill>
              <a:latin typeface="+mj-lt"/>
              <a:ea typeface="+mj-ea"/>
              <a:cs typeface="+mj-cs"/>
            </a:endParaRPr>
          </a:p>
        </p:txBody>
      </p:sp>
      <p:sp>
        <p:nvSpPr>
          <p:cNvPr id="5" name="Content Placeholder 2"/>
          <p:cNvSpPr txBox="1">
            <a:spLocks/>
          </p:cNvSpPr>
          <p:nvPr/>
        </p:nvSpPr>
        <p:spPr>
          <a:xfrm>
            <a:off x="200783" y="923905"/>
            <a:ext cx="10215634" cy="4214841"/>
          </a:xfrm>
          <a:prstGeom prst="rect">
            <a:avLst/>
          </a:prstGeom>
        </p:spPr>
        <p:txBody>
          <a:bodyPr lIns="91428" tIns="45715" rIns="91428" bIns="45715"/>
          <a:lstStyle/>
          <a:p>
            <a:pPr marL="390476" indent="-390476" defTabSz="1042860">
              <a:spcBef>
                <a:spcPct val="20000"/>
              </a:spcBef>
              <a:buClr>
                <a:srgbClr val="7030A0"/>
              </a:buClr>
              <a:defRPr/>
            </a:pPr>
            <a:r>
              <a:rPr lang="en-GB" sz="3600" kern="0" dirty="0" smtClean="0">
                <a:latin typeface="Calibri" pitchFamily="34" charset="0"/>
                <a:cs typeface="Arial" pitchFamily="34" charset="0"/>
              </a:rPr>
              <a:t>Clients should be referred to their GP or other</a:t>
            </a:r>
          </a:p>
          <a:p>
            <a:pPr marL="390476" indent="-390476" defTabSz="1042860">
              <a:spcBef>
                <a:spcPct val="20000"/>
              </a:spcBef>
              <a:buClr>
                <a:srgbClr val="7030A0"/>
              </a:buClr>
              <a:defRPr/>
            </a:pPr>
            <a:r>
              <a:rPr lang="en-GB" sz="3600" kern="0" dirty="0" smtClean="0">
                <a:latin typeface="Calibri" pitchFamily="34" charset="0"/>
                <a:cs typeface="Arial" pitchFamily="34" charset="0"/>
              </a:rPr>
              <a:t>specialist services when...</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They express the desire to talk in-depth with someone about alcohol  </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They display alcohol dependence</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Have a high level of alcohol harm, physically and mentally</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When brief intervention does not seem appropriate</a:t>
            </a:r>
          </a:p>
        </p:txBody>
      </p:sp>
      <p:pic>
        <p:nvPicPr>
          <p:cNvPr id="6" name="Picture 2" descr="http://www.wales.nhs.uk/sitesplus/gallery/886/Public-Health-Wales-Logo.jpg"/>
          <p:cNvPicPr>
            <a:picLocks noChangeAspect="1" noChangeArrowheads="1"/>
          </p:cNvPicPr>
          <p:nvPr/>
        </p:nvPicPr>
        <p:blipFill>
          <a:blip r:embed="rId4" cstate="print"/>
          <a:srcRect/>
          <a:stretch>
            <a:fillRect/>
          </a:stretch>
        </p:blipFill>
        <p:spPr bwMode="auto">
          <a:xfrm>
            <a:off x="272221" y="5495937"/>
            <a:ext cx="3509018" cy="945363"/>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91" y="457200"/>
            <a:ext cx="9793088" cy="1219200"/>
          </a:xfrm>
        </p:spPr>
        <p:txBody>
          <a:bodyPr/>
          <a:lstStyle/>
          <a:p>
            <a:r>
              <a:rPr lang="en-GB" sz="4000" dirty="0"/>
              <a:t>CMOs low-risk drinking guideline</a:t>
            </a:r>
          </a:p>
        </p:txBody>
      </p:sp>
      <p:sp>
        <p:nvSpPr>
          <p:cNvPr id="3" name="Content Placeholder 2"/>
          <p:cNvSpPr>
            <a:spLocks noGrp="1"/>
          </p:cNvSpPr>
          <p:nvPr>
            <p:ph idx="1"/>
          </p:nvPr>
        </p:nvSpPr>
        <p:spPr/>
        <p:txBody>
          <a:bodyPr/>
          <a:lstStyle/>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You are </a:t>
            </a:r>
            <a:r>
              <a:rPr lang="en-GB" sz="2400" b="1" kern="1200" dirty="0">
                <a:solidFill>
                  <a:prstClr val="black"/>
                </a:solidFill>
                <a:latin typeface="Arial" pitchFamily="34" charset="0"/>
                <a:ea typeface="ヒラギノ角ゴ Pro W3" pitchFamily="84" charset="-128"/>
              </a:rPr>
              <a:t>safest not to drink regularly more than 14 units per week</a:t>
            </a:r>
            <a:r>
              <a:rPr lang="en-GB" sz="2400" kern="1200" dirty="0">
                <a:solidFill>
                  <a:prstClr val="black"/>
                </a:solidFill>
                <a:latin typeface="Arial" pitchFamily="34" charset="0"/>
                <a:ea typeface="ヒラギノ角ゴ Pro W3" pitchFamily="84" charset="-128"/>
              </a:rPr>
              <a:t> to keep health risks from drinking alcohol to a low level. This advice applies to both men and women</a:t>
            </a:r>
          </a:p>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It is best to </a:t>
            </a:r>
            <a:r>
              <a:rPr lang="en-GB" sz="2400" b="1" kern="1200" dirty="0">
                <a:solidFill>
                  <a:prstClr val="black"/>
                </a:solidFill>
                <a:latin typeface="Arial" pitchFamily="34" charset="0"/>
                <a:ea typeface="ヒラギノ角ゴ Pro W3" pitchFamily="84" charset="-128"/>
              </a:rPr>
              <a:t>spread this drinking over 3 days or more </a:t>
            </a:r>
            <a:r>
              <a:rPr lang="en-GB" sz="2400" kern="1200" dirty="0">
                <a:solidFill>
                  <a:prstClr val="black"/>
                </a:solidFill>
                <a:latin typeface="Arial" pitchFamily="34" charset="0"/>
                <a:ea typeface="ヒラギノ角ゴ Pro W3" pitchFamily="84" charset="-128"/>
              </a:rPr>
              <a:t>during the week</a:t>
            </a:r>
          </a:p>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A good way to help you keep the risk low is to </a:t>
            </a:r>
            <a:r>
              <a:rPr lang="en-GB" sz="2400" b="1" kern="1200" dirty="0">
                <a:solidFill>
                  <a:prstClr val="black"/>
                </a:solidFill>
                <a:latin typeface="Arial" pitchFamily="34" charset="0"/>
                <a:ea typeface="ヒラギノ角ゴ Pro W3" pitchFamily="84" charset="-128"/>
              </a:rPr>
              <a:t>have several drink-free days each week</a:t>
            </a:r>
            <a:endParaRPr lang="en-GB" sz="2400" b="1" kern="1200" dirty="0">
              <a:solidFill>
                <a:srgbClr val="000000"/>
              </a:solidFill>
              <a:latin typeface="Arial" pitchFamily="34" charset="0"/>
              <a:ea typeface="ヒラギノ角ゴ Pro W3" pitchFamily="84" charset="-128"/>
            </a:endParaRPr>
          </a:p>
          <a:p>
            <a:pPr marL="342900" lvl="0" indent="-342900" defTabSz="914400" eaLnBrk="0" hangingPunct="0">
              <a:spcBef>
                <a:spcPts val="1200"/>
              </a:spcBef>
              <a:buFont typeface="Arial" panose="020B0604020202020204" pitchFamily="34" charset="0"/>
              <a:buChar char="•"/>
            </a:pPr>
            <a:r>
              <a:rPr lang="en-GB" altLang="en-US" sz="2400" kern="1200" dirty="0">
                <a:solidFill>
                  <a:srgbClr val="000000"/>
                </a:solidFill>
                <a:latin typeface="Arial" pitchFamily="34" charset="0"/>
                <a:ea typeface="Times New Roman" pitchFamily="18" charset="0"/>
                <a:cs typeface="Frutiger-BlackCn"/>
              </a:rPr>
              <a:t>If you are </a:t>
            </a:r>
            <a:r>
              <a:rPr lang="en-GB" altLang="en-US" sz="2400" b="1" kern="1200" dirty="0">
                <a:solidFill>
                  <a:srgbClr val="000000"/>
                </a:solidFill>
                <a:latin typeface="Arial" pitchFamily="34" charset="0"/>
                <a:ea typeface="Times New Roman" pitchFamily="18" charset="0"/>
                <a:cs typeface="Frutiger-BlackCn"/>
              </a:rPr>
              <a:t>pregnant</a:t>
            </a:r>
            <a:r>
              <a:rPr lang="en-GB" altLang="en-US" sz="2400" kern="1200" dirty="0">
                <a:solidFill>
                  <a:srgbClr val="000000"/>
                </a:solidFill>
                <a:latin typeface="Arial" pitchFamily="34" charset="0"/>
                <a:ea typeface="Times New Roman" pitchFamily="18" charset="0"/>
                <a:cs typeface="Frutiger-BlackCn"/>
              </a:rPr>
              <a:t> or planning a pregnancy, </a:t>
            </a:r>
            <a:r>
              <a:rPr lang="en-GB" altLang="en-US" sz="2400" b="1" kern="1200" dirty="0">
                <a:solidFill>
                  <a:srgbClr val="000000"/>
                </a:solidFill>
                <a:latin typeface="Arial" pitchFamily="34" charset="0"/>
                <a:ea typeface="Times New Roman" pitchFamily="18" charset="0"/>
                <a:cs typeface="Frutiger-BlackCn"/>
              </a:rPr>
              <a:t>the safest approach is not to drink alcohol at all</a:t>
            </a:r>
            <a:r>
              <a:rPr lang="en-GB" altLang="en-US" sz="2400" kern="1200" dirty="0">
                <a:solidFill>
                  <a:srgbClr val="000000"/>
                </a:solidFill>
                <a:latin typeface="Arial" pitchFamily="34" charset="0"/>
                <a:ea typeface="Times New Roman" pitchFamily="18" charset="0"/>
                <a:cs typeface="Frutiger-BlackCn"/>
              </a:rPr>
              <a:t>, to keep risks to your baby to a minimum</a:t>
            </a:r>
          </a:p>
          <a:p>
            <a:endParaRPr lang="en-GB" dirty="0"/>
          </a:p>
        </p:txBody>
      </p:sp>
    </p:spTree>
    <p:extLst>
      <p:ext uri="{BB962C8B-B14F-4D97-AF65-F5344CB8AC3E}">
        <p14:creationId xmlns:p14="http://schemas.microsoft.com/office/powerpoint/2010/main" val="2409859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17955" y="469057"/>
            <a:ext cx="5468099" cy="923330"/>
          </a:xfrm>
          <a:prstGeom prst="rect">
            <a:avLst/>
          </a:prstGeom>
          <a:noFill/>
        </p:spPr>
        <p:txBody>
          <a:bodyPr wrap="none" lIns="91440" tIns="45720" rIns="91440" bIns="45720">
            <a:spAutoFit/>
          </a:bodyPr>
          <a:lstStyle/>
          <a:p>
            <a:pPr algn="ctr"/>
            <a:r>
              <a:rPr lang="en-US" sz="5400" b="1" cap="none" spc="0" dirty="0" smtClean="0">
                <a:ln w="1905"/>
                <a:solidFill>
                  <a:srgbClr val="009999"/>
                </a:solidFill>
                <a:effectLst>
                  <a:innerShdw blurRad="69850" dist="43180" dir="5400000">
                    <a:srgbClr val="000000">
                      <a:alpha val="65000"/>
                    </a:srgbClr>
                  </a:innerShdw>
                </a:effectLst>
              </a:rPr>
              <a:t>Referral Agency</a:t>
            </a:r>
            <a:endParaRPr lang="en-US" sz="5400" b="1" cap="none" spc="0" dirty="0">
              <a:ln w="1905"/>
              <a:solidFill>
                <a:srgbClr val="009999"/>
              </a:solidFill>
              <a:effectLst>
                <a:innerShdw blurRad="69850" dist="43180" dir="5400000">
                  <a:srgbClr val="000000">
                    <a:alpha val="65000"/>
                  </a:srgbClr>
                </a:innerShdw>
              </a:effectLst>
            </a:endParaRPr>
          </a:p>
        </p:txBody>
      </p:sp>
      <p:pic>
        <p:nvPicPr>
          <p:cNvPr id="4" name="Picture 5" descr="http://www.justamemory.co.uk/catalog/images/214436-england.jpg">
            <a:hlinkClick r:id="rId2"/>
          </p:cNvPr>
          <p:cNvPicPr>
            <a:picLocks noChangeAspect="1" noChangeArrowheads="1"/>
          </p:cNvPicPr>
          <p:nvPr/>
        </p:nvPicPr>
        <p:blipFill>
          <a:blip r:embed="rId3" cstate="print">
            <a:lum bright="70000" contrast="-70000"/>
          </a:blip>
          <a:srcRect/>
          <a:stretch>
            <a:fillRect/>
          </a:stretch>
        </p:blipFill>
        <p:spPr bwMode="auto">
          <a:xfrm>
            <a:off x="6496447" y="1477169"/>
            <a:ext cx="3903179" cy="4717529"/>
          </a:xfrm>
          <a:prstGeom prst="rect">
            <a:avLst/>
          </a:prstGeom>
          <a:noFill/>
        </p:spPr>
      </p:pic>
      <p:pic>
        <p:nvPicPr>
          <p:cNvPr id="1028" name="Picture 4" descr="http://www.ginaleecounselling.co.uk/userfiles/image/counselling.gif"/>
          <p:cNvPicPr>
            <a:picLocks noChangeAspect="1" noChangeArrowheads="1"/>
          </p:cNvPicPr>
          <p:nvPr/>
        </p:nvPicPr>
        <p:blipFill>
          <a:blip r:embed="rId4" cstate="print">
            <a:lum bright="70000" contrast="-70000"/>
          </a:blip>
          <a:srcRect/>
          <a:stretch>
            <a:fillRect/>
          </a:stretch>
        </p:blipFill>
        <p:spPr bwMode="auto">
          <a:xfrm>
            <a:off x="591791" y="1477169"/>
            <a:ext cx="6123719" cy="3997448"/>
          </a:xfrm>
          <a:prstGeom prst="roundRect">
            <a:avLst>
              <a:gd name="adj" fmla="val 16667"/>
            </a:avLst>
          </a:prstGeom>
          <a:ln>
            <a:noFill/>
          </a:ln>
          <a:effectLst>
            <a:outerShdw blurRad="76200" dist="38100" dir="7800000" algn="tl" rotWithShape="0">
              <a:srgbClr val="000000">
                <a:alpha val="12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303759" y="1549177"/>
            <a:ext cx="9577064" cy="427809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8800" b="1" cap="none" spc="0" dirty="0" err="1"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Drinkline</a:t>
            </a:r>
            <a:endParaRPr lang="en-US" sz="8800" b="1" cap="none" spc="0"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endParaRPr>
          </a:p>
          <a:p>
            <a:pPr algn="ctr"/>
            <a:r>
              <a:rPr lang="en-US" sz="8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 0300 1231110</a:t>
            </a:r>
          </a:p>
          <a:p>
            <a:pPr algn="ctr"/>
            <a:r>
              <a:rPr lang="en-US" sz="4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Mon - Fri 9am – 8pm</a:t>
            </a:r>
          </a:p>
          <a:p>
            <a:pPr algn="ctr"/>
            <a:r>
              <a:rPr lang="en-US" sz="4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Weekends 11am – 4pm</a:t>
            </a:r>
          </a:p>
        </p:txBody>
      </p:sp>
    </p:spTree>
    <p:extLst>
      <p:ext uri="{BB962C8B-B14F-4D97-AF65-F5344CB8AC3E}">
        <p14:creationId xmlns:p14="http://schemas.microsoft.com/office/powerpoint/2010/main" val="49669755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991" y="253033"/>
            <a:ext cx="6986264" cy="714679"/>
          </a:xfrm>
        </p:spPr>
        <p:txBody>
          <a:bodyPr/>
          <a:lstStyle/>
          <a:p>
            <a:r>
              <a:rPr lang="en-GB" dirty="0" smtClean="0"/>
              <a:t>References</a:t>
            </a:r>
            <a:endParaRPr lang="en-GB" dirty="0"/>
          </a:p>
        </p:txBody>
      </p:sp>
      <p:sp>
        <p:nvSpPr>
          <p:cNvPr id="3" name="Content Placeholder 2"/>
          <p:cNvSpPr>
            <a:spLocks noGrp="1"/>
          </p:cNvSpPr>
          <p:nvPr>
            <p:ph idx="1"/>
          </p:nvPr>
        </p:nvSpPr>
        <p:spPr>
          <a:xfrm>
            <a:off x="663799" y="901105"/>
            <a:ext cx="9384119" cy="4843633"/>
          </a:xfrm>
        </p:spPr>
        <p:txBody>
          <a:bodyPr/>
          <a:lstStyle/>
          <a:p>
            <a:pPr>
              <a:spcBef>
                <a:spcPts val="0"/>
              </a:spcBef>
              <a:spcAft>
                <a:spcPts val="0"/>
              </a:spcAft>
              <a:buFont typeface="Symbol"/>
              <a:buChar char=""/>
            </a:pPr>
            <a:r>
              <a:rPr lang="en-GB" sz="1400" dirty="0">
                <a:ea typeface="Calibri"/>
                <a:cs typeface="Times New Roman"/>
              </a:rPr>
              <a:t>Anderson, P.  (2008) Reducing heavy drinking and alcohol admissions (Unpublished) Department of Health.</a:t>
            </a:r>
          </a:p>
          <a:p>
            <a:pPr>
              <a:spcBef>
                <a:spcPts val="0"/>
              </a:spcBef>
              <a:spcAft>
                <a:spcPts val="0"/>
              </a:spcAft>
              <a:buFont typeface="Symbol"/>
              <a:buChar char=""/>
            </a:pPr>
            <a:r>
              <a:rPr lang="en-GB" sz="1400" dirty="0">
                <a:ea typeface="Calibri"/>
                <a:cs typeface="Times New Roman"/>
              </a:rPr>
              <a:t>Fleming, M.F., Marlon, M.P., French, M.T., </a:t>
            </a:r>
            <a:r>
              <a:rPr lang="en-GB" sz="1400" dirty="0" err="1">
                <a:ea typeface="Calibri"/>
                <a:cs typeface="Times New Roman"/>
              </a:rPr>
              <a:t>Manwell</a:t>
            </a:r>
            <a:r>
              <a:rPr lang="en-GB" sz="1400" dirty="0">
                <a:ea typeface="Calibri"/>
                <a:cs typeface="Times New Roman"/>
              </a:rPr>
              <a:t>, L.B., </a:t>
            </a:r>
            <a:r>
              <a:rPr lang="en-GB" sz="1400" dirty="0" err="1">
                <a:ea typeface="Calibri"/>
                <a:cs typeface="Times New Roman"/>
              </a:rPr>
              <a:t>Stauffacher</a:t>
            </a:r>
            <a:r>
              <a:rPr lang="en-GB" sz="1400" dirty="0">
                <a:ea typeface="Calibri"/>
                <a:cs typeface="Times New Roman"/>
              </a:rPr>
              <a:t>, E.A. and Barry, K.L. (2000) Benefit cost analysis of brief physician advice with problem drinkers in primary care settings, Medical Care, 31(1): 7-18.</a:t>
            </a:r>
          </a:p>
          <a:p>
            <a:pPr>
              <a:spcBef>
                <a:spcPts val="0"/>
              </a:spcBef>
              <a:spcAft>
                <a:spcPts val="0"/>
              </a:spcAft>
              <a:buFont typeface="Symbol"/>
              <a:buChar char=""/>
            </a:pPr>
            <a:r>
              <a:rPr lang="en-GB" sz="1400" dirty="0">
                <a:ea typeface="Calibri"/>
                <a:cs typeface="Times New Roman"/>
              </a:rPr>
              <a:t>Kaner E, Beyer F, Dickinson H, </a:t>
            </a:r>
            <a:r>
              <a:rPr lang="en-GB" sz="1400" dirty="0" err="1">
                <a:ea typeface="Calibri"/>
                <a:cs typeface="Times New Roman"/>
              </a:rPr>
              <a:t>Pienaar</a:t>
            </a:r>
            <a:r>
              <a:rPr lang="en-GB" sz="1400" dirty="0">
                <a:ea typeface="Calibri"/>
                <a:cs typeface="Times New Roman"/>
              </a:rPr>
              <a:t> E, Campbell F, Schlesinger C, Heather N, Saunders J, </a:t>
            </a:r>
            <a:r>
              <a:rPr lang="en-GB" sz="1400" dirty="0" err="1">
                <a:ea typeface="Calibri"/>
                <a:cs typeface="Times New Roman"/>
              </a:rPr>
              <a:t>Bernand</a:t>
            </a:r>
            <a:r>
              <a:rPr lang="en-GB" sz="1400" dirty="0">
                <a:ea typeface="Calibri"/>
                <a:cs typeface="Times New Roman"/>
              </a:rPr>
              <a:t> B. Brief interventions for excessive drinkers in primary health care settings. Cochrane Database of Systematic Reviews 2007, Issue 2. Art No.: CD004148 DOI: 10.1002/14651858.CD004148.pub3.</a:t>
            </a:r>
          </a:p>
          <a:p>
            <a:pPr>
              <a:spcBef>
                <a:spcPts val="0"/>
              </a:spcBef>
              <a:spcAft>
                <a:spcPts val="0"/>
              </a:spcAft>
              <a:buFont typeface="Symbol"/>
              <a:buChar char=""/>
            </a:pPr>
            <a:r>
              <a:rPr lang="en-GB" sz="1400" dirty="0">
                <a:ea typeface="Calibri"/>
                <a:cs typeface="Times New Roman"/>
              </a:rPr>
              <a:t>Kaner E, et.al .Effectiveness of screening and brief alcohol intervention in primary care (SIPS trial): pragmatic cluster randomised controlled trial. BMJ 2013;346:e8501</a:t>
            </a:r>
          </a:p>
          <a:p>
            <a:pPr>
              <a:spcBef>
                <a:spcPts val="0"/>
              </a:spcBef>
              <a:spcAft>
                <a:spcPts val="0"/>
              </a:spcAft>
              <a:buFont typeface="Symbol"/>
              <a:buChar char=""/>
            </a:pPr>
            <a:r>
              <a:rPr lang="en-GB" sz="1400" dirty="0">
                <a:ea typeface="Calibri"/>
                <a:cs typeface="Times New Roman"/>
              </a:rPr>
              <a:t>Moyer, A., Finney, J., Swearingen, C. and </a:t>
            </a:r>
            <a:r>
              <a:rPr lang="en-GB" sz="1400" dirty="0" err="1">
                <a:ea typeface="Calibri"/>
                <a:cs typeface="Times New Roman"/>
              </a:rPr>
              <a:t>Vergun</a:t>
            </a:r>
            <a:r>
              <a:rPr lang="en-GB" sz="1400" dirty="0">
                <a:ea typeface="Calibri"/>
                <a:cs typeface="Times New Roman"/>
              </a:rPr>
              <a:t>, P. (2002) Brief Interventions for alcohol problems: a meta-analytic review of controlled investigations in treatment -seeking and non-treatment seeking populations, Addiction, 97, 279-292.</a:t>
            </a:r>
          </a:p>
          <a:p>
            <a:pPr>
              <a:spcBef>
                <a:spcPts val="0"/>
              </a:spcBef>
              <a:spcAft>
                <a:spcPts val="0"/>
              </a:spcAft>
              <a:buFont typeface="Symbol"/>
              <a:buChar char=""/>
            </a:pPr>
            <a:r>
              <a:rPr lang="en-GB" sz="1400" dirty="0">
                <a:ea typeface="Calibri"/>
                <a:cs typeface="Times New Roman"/>
              </a:rPr>
              <a:t>University of Sheffield (2009) Modelling to assess the effectiveness and cost effectiveness of public health related strategies and interventions to reduce alcohol attributable harm in England using the Sheffield alcohol policy model version 2.0 [online].  Available from </a:t>
            </a:r>
            <a:r>
              <a:rPr lang="en-GB" sz="1400" dirty="0" smtClean="0">
                <a:ea typeface="Calibri"/>
                <a:cs typeface="Times New Roman"/>
                <a:hlinkClick r:id="rId2"/>
              </a:rPr>
              <a:t>www.nice.org.uk/guidance/PH24</a:t>
            </a:r>
            <a:endParaRPr lang="en-GB" sz="1400" dirty="0">
              <a:ea typeface="Calibri"/>
              <a:cs typeface="Times New Roman"/>
            </a:endParaRPr>
          </a:p>
          <a:p>
            <a:pPr>
              <a:spcBef>
                <a:spcPts val="0"/>
              </a:spcBef>
              <a:spcAft>
                <a:spcPts val="0"/>
              </a:spcAft>
              <a:buFont typeface="Symbol"/>
              <a:buChar char=""/>
            </a:pPr>
            <a:r>
              <a:rPr lang="en-GB" sz="1400" dirty="0">
                <a:ea typeface="Calibri"/>
                <a:cs typeface="Times New Roman"/>
              </a:rPr>
              <a:t>Whitlock, E.P., </a:t>
            </a:r>
            <a:r>
              <a:rPr lang="en-GB" sz="1400" dirty="0" err="1">
                <a:ea typeface="Calibri"/>
                <a:cs typeface="Times New Roman"/>
              </a:rPr>
              <a:t>Polen</a:t>
            </a:r>
            <a:r>
              <a:rPr lang="en-GB" sz="1400" dirty="0">
                <a:ea typeface="Calibri"/>
                <a:cs typeface="Times New Roman"/>
              </a:rPr>
              <a:t>, M.R., Green, C.A., Orleans, T. and Klein, J. (2004) </a:t>
            </a:r>
            <a:r>
              <a:rPr lang="en-GB" sz="1400" dirty="0" err="1">
                <a:ea typeface="Calibri"/>
                <a:cs typeface="Times New Roman"/>
              </a:rPr>
              <a:t>Behavioral</a:t>
            </a:r>
            <a:r>
              <a:rPr lang="en-GB" sz="1400" dirty="0">
                <a:ea typeface="Calibri"/>
                <a:cs typeface="Times New Roman"/>
              </a:rPr>
              <a:t> counselling interventions in primary care to reduce risky/harmful alcohol use by adults: a summary of the evidence for the US Preventive Services Task Force. Annals of Internal Medicine, 140, 557-568.</a:t>
            </a:r>
          </a:p>
          <a:p>
            <a:pPr>
              <a:spcBef>
                <a:spcPts val="0"/>
              </a:spcBef>
              <a:spcAft>
                <a:spcPts val="0"/>
              </a:spcAft>
              <a:buFont typeface="Symbol"/>
              <a:buChar char=""/>
            </a:pPr>
            <a:r>
              <a:rPr lang="en-GB" sz="1400" dirty="0" err="1">
                <a:ea typeface="Calibri"/>
                <a:cs typeface="Times New Roman"/>
              </a:rPr>
              <a:t>Wilk</a:t>
            </a:r>
            <a:r>
              <a:rPr lang="en-GB" sz="1400" dirty="0">
                <a:ea typeface="Calibri"/>
                <a:cs typeface="Times New Roman"/>
              </a:rPr>
              <a:t>, A.I., Jensen, N.M. and </a:t>
            </a:r>
            <a:r>
              <a:rPr lang="en-GB" sz="1400" dirty="0" err="1">
                <a:ea typeface="Calibri"/>
                <a:cs typeface="Times New Roman"/>
              </a:rPr>
              <a:t>Havighurst</a:t>
            </a:r>
            <a:r>
              <a:rPr lang="en-GB" sz="1400" dirty="0">
                <a:ea typeface="Calibri"/>
                <a:cs typeface="Times New Roman"/>
              </a:rPr>
              <a:t>, T.C. (1997) Meta-analysis of randomized control trials addressing brief interventions in heavy alcohol drinkers, Journal of General Internal Medicine, 12, 274-283.</a:t>
            </a:r>
          </a:p>
          <a:p>
            <a:pPr>
              <a:spcBef>
                <a:spcPts val="0"/>
              </a:spcBef>
              <a:spcAft>
                <a:spcPts val="0"/>
              </a:spcAft>
            </a:pPr>
            <a:r>
              <a:rPr lang="en-GB" sz="1400" dirty="0" smtClean="0">
                <a:ea typeface="Calibri"/>
                <a:cs typeface="Times New Roman"/>
              </a:rPr>
              <a:t>NICE GUIDANCE:  </a:t>
            </a:r>
            <a:r>
              <a:rPr lang="en-GB" sz="1400" dirty="0" smtClean="0">
                <a:ea typeface="Calibri"/>
                <a:cs typeface="Times New Roman"/>
                <a:hlinkClick r:id="rId3"/>
              </a:rPr>
              <a:t>http</a:t>
            </a:r>
            <a:r>
              <a:rPr lang="en-GB" sz="1400" dirty="0">
                <a:ea typeface="Calibri"/>
                <a:cs typeface="Times New Roman"/>
                <a:hlinkClick r:id="rId3"/>
              </a:rPr>
              <a:t>://</a:t>
            </a:r>
            <a:r>
              <a:rPr lang="en-GB" sz="1400" dirty="0" smtClean="0">
                <a:ea typeface="Calibri"/>
                <a:cs typeface="Times New Roman"/>
                <a:hlinkClick r:id="rId3"/>
              </a:rPr>
              <a:t>guidance.nice.org.uk/PH24</a:t>
            </a:r>
            <a:endParaRPr lang="en-GB" sz="1400" dirty="0" smtClean="0">
              <a:ea typeface="Calibri"/>
              <a:cs typeface="Times New Roman"/>
            </a:endParaRPr>
          </a:p>
          <a:p>
            <a:pPr marL="0" indent="0">
              <a:spcBef>
                <a:spcPts val="0"/>
              </a:spcBef>
              <a:spcAft>
                <a:spcPts val="0"/>
              </a:spcAft>
              <a:buNone/>
            </a:pPr>
            <a:endParaRPr lang="en-GB" sz="1400" dirty="0">
              <a:ea typeface="Calibri"/>
              <a:cs typeface="Times New Roman"/>
            </a:endParaRPr>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2123613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a:xfrm>
            <a:off x="159742" y="6957122"/>
            <a:ext cx="10528895" cy="605728"/>
          </a:xfrm>
        </p:spPr>
        <p:txBody>
          <a:bodyPr/>
          <a:lstStyle/>
          <a:p>
            <a:pPr>
              <a:defRPr/>
            </a:pPr>
            <a:r>
              <a:rPr lang="en-US" dirty="0" smtClean="0"/>
              <a:t>  </a:t>
            </a:r>
            <a:endParaRPr lang="en-US" dirty="0"/>
          </a:p>
        </p:txBody>
      </p:sp>
      <p:sp>
        <p:nvSpPr>
          <p:cNvPr id="4" name="Footer Placeholder 3"/>
          <p:cNvSpPr>
            <a:spLocks noGrp="1"/>
          </p:cNvSpPr>
          <p:nvPr>
            <p:ph type="ftr" sz="quarter" idx="15"/>
          </p:nvPr>
        </p:nvSpPr>
        <p:spPr>
          <a:xfrm>
            <a:off x="0" y="6724650"/>
            <a:ext cx="8080623" cy="838200"/>
          </a:xfrm>
        </p:spPr>
        <p:txBody>
          <a:bodyPr/>
          <a:lstStyle/>
          <a:p>
            <a:pPr>
              <a:defRPr/>
            </a:pPr>
            <a:endParaRPr lang="en-US" dirty="0" smtClean="0"/>
          </a:p>
          <a:p>
            <a:pPr>
              <a:defRPr/>
            </a:pPr>
            <a:r>
              <a:rPr lang="en-US" sz="1600" b="1" dirty="0"/>
              <a:t>P</a:t>
            </a:r>
            <a:r>
              <a:rPr lang="en-US" sz="1600" b="1" dirty="0" smtClean="0"/>
              <a:t>ublic Health Wales  </a:t>
            </a:r>
            <a:r>
              <a:rPr lang="en-US" sz="1600" dirty="0" smtClean="0"/>
              <a:t>Alcohol Brief Interventions Training </a:t>
            </a:r>
            <a:r>
              <a:rPr lang="en-US" sz="1600" i="1" dirty="0" smtClean="0"/>
              <a:t>the </a:t>
            </a:r>
            <a:r>
              <a:rPr lang="en-US" sz="1600" dirty="0" smtClean="0"/>
              <a:t>Trainers  Course </a:t>
            </a:r>
            <a:endParaRPr lang="en-US" sz="1600" dirty="0"/>
          </a:p>
        </p:txBody>
      </p:sp>
      <p:sp>
        <p:nvSpPr>
          <p:cNvPr id="2" name="Rectangle 1"/>
          <p:cNvSpPr/>
          <p:nvPr/>
        </p:nvSpPr>
        <p:spPr bwMode="auto">
          <a:xfrm>
            <a:off x="159743" y="0"/>
            <a:ext cx="1728192" cy="9731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8194"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208" b="1208"/>
          <a:stretch>
            <a:fillRect/>
          </a:stretch>
        </p:blipFill>
        <p:spPr bwMode="auto">
          <a:xfrm>
            <a:off x="735807" y="181025"/>
            <a:ext cx="9577064" cy="623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48486" y="3247266"/>
            <a:ext cx="4824536" cy="2554545"/>
          </a:xfrm>
          <a:prstGeom prst="rect">
            <a:avLst/>
          </a:prstGeom>
          <a:solidFill>
            <a:srgbClr val="8F2032"/>
          </a:solidFill>
        </p:spPr>
        <p:txBody>
          <a:bodyPr wrap="square" rtlCol="0">
            <a:spAutoFit/>
          </a:bodyPr>
          <a:lstStyle/>
          <a:p>
            <a:r>
              <a:rPr lang="en-GB" sz="3200" b="1" dirty="0">
                <a:solidFill>
                  <a:schemeClr val="bg1"/>
                </a:solidFill>
              </a:rPr>
              <a:t>This means that roughly 1 in 4 adults might benefit from reducing their alcohol consumption</a:t>
            </a:r>
          </a:p>
        </p:txBody>
      </p:sp>
    </p:spTree>
    <p:extLst>
      <p:ext uri="{BB962C8B-B14F-4D97-AF65-F5344CB8AC3E}">
        <p14:creationId xmlns:p14="http://schemas.microsoft.com/office/powerpoint/2010/main" val="754398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823" y="253033"/>
            <a:ext cx="9067800" cy="1219200"/>
          </a:xfrm>
        </p:spPr>
        <p:txBody>
          <a:bodyPr/>
          <a:lstStyle/>
          <a:p>
            <a:r>
              <a:rPr lang="en-GB" dirty="0"/>
              <a:t>Drinking “At Risk” groups</a:t>
            </a:r>
          </a:p>
        </p:txBody>
      </p:sp>
      <p:sp>
        <p:nvSpPr>
          <p:cNvPr id="3" name="Content Placeholder 2"/>
          <p:cNvSpPr>
            <a:spLocks noGrp="1"/>
          </p:cNvSpPr>
          <p:nvPr>
            <p:ph idx="1"/>
          </p:nvPr>
        </p:nvSpPr>
        <p:spPr/>
        <p:txBody>
          <a:bodyPr/>
          <a:lstStyle/>
          <a:p>
            <a:endParaRPr lang="en-GB" dirty="0"/>
          </a:p>
        </p:txBody>
      </p:sp>
      <p:pic>
        <p:nvPicPr>
          <p:cNvPr id="4098" name="Picture 2" descr="C:\Users\don.lavoie\AppData\Local\Microsoft\Windows\Temporary Internet Files\Content.Outlook\JKY3HUI6\venn diagram 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63" y="1245171"/>
            <a:ext cx="8208912" cy="51305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284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943" y="-179015"/>
            <a:ext cx="9067800" cy="1219200"/>
          </a:xfrm>
        </p:spPr>
        <p:txBody>
          <a:bodyPr/>
          <a:lstStyle/>
          <a:p>
            <a:r>
              <a:rPr lang="en-GB" dirty="0" smtClean="0"/>
              <a:t>Health Harms</a:t>
            </a:r>
            <a:endParaRPr lang="en-GB"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23031"/>
            <a:ext cx="10726632" cy="684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59743" y="-179015"/>
            <a:ext cx="1671911"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076409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l="2751" t="18590" r="3538" b="5631"/>
          <a:stretch>
            <a:fillRect/>
          </a:stretch>
        </p:blipFill>
        <p:spPr bwMode="auto">
          <a:xfrm>
            <a:off x="0" y="757089"/>
            <a:ext cx="10688638" cy="5760640"/>
          </a:xfrm>
          <a:prstGeom prst="rect">
            <a:avLst/>
          </a:prstGeom>
          <a:noFill/>
          <a:ln w="9525">
            <a:solidFill>
              <a:srgbClr val="33CCCC"/>
            </a:solidFill>
            <a:miter lim="800000"/>
            <a:headEnd/>
            <a:tailEnd/>
          </a:ln>
          <a:effectLst/>
        </p:spPr>
      </p:pic>
      <p:sp>
        <p:nvSpPr>
          <p:cNvPr id="11" name="Title 1"/>
          <p:cNvSpPr txBox="1">
            <a:spLocks/>
          </p:cNvSpPr>
          <p:nvPr/>
        </p:nvSpPr>
        <p:spPr>
          <a:xfrm>
            <a:off x="0" y="0"/>
            <a:ext cx="9434180" cy="852467"/>
          </a:xfrm>
          <a:prstGeom prst="rect">
            <a:avLst/>
          </a:prstGeom>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en-GB" sz="4000" b="0" i="0" u="none" strike="noStrike" kern="0" cap="none" spc="0" normalizeH="0" baseline="0" noProof="0" dirty="0" smtClean="0">
                <a:ln>
                  <a:noFill/>
                </a:ln>
                <a:solidFill>
                  <a:srgbClr val="002060"/>
                </a:solidFill>
                <a:effectLst/>
                <a:uLnTx/>
                <a:uFillTx/>
                <a:latin typeface="+mj-lt"/>
                <a:ea typeface="+mj-ea"/>
                <a:cs typeface="+mj-cs"/>
              </a:rPr>
              <a:t>Social Harms from Alcohol</a:t>
            </a:r>
            <a:endParaRPr kumimoji="0" lang="en-GB" sz="4000" b="0" i="0" u="none" strike="noStrike" kern="0" cap="none" spc="0" normalizeH="0" baseline="0" noProof="0" dirty="0">
              <a:ln>
                <a:noFill/>
              </a:ln>
              <a:solidFill>
                <a:srgbClr val="00206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07815" y="552703"/>
            <a:ext cx="9145015" cy="5514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611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perception of alcohol risk</a:t>
            </a:r>
          </a:p>
        </p:txBody>
      </p:sp>
      <p:sp>
        <p:nvSpPr>
          <p:cNvPr id="3" name="Content Placeholder 2"/>
          <p:cNvSpPr>
            <a:spLocks noGrp="1"/>
          </p:cNvSpPr>
          <p:nvPr>
            <p:ph idx="1"/>
          </p:nvPr>
        </p:nvSpPr>
        <p:spPr>
          <a:xfrm>
            <a:off x="630695" y="2510884"/>
            <a:ext cx="9384119" cy="4099316"/>
          </a:xfrm>
        </p:spPr>
        <p:txBody>
          <a:bodyPr/>
          <a:lstStyle/>
          <a:p>
            <a:pPr marL="325898" indent="-325898">
              <a:buFont typeface="Wingdings" pitchFamily="2" charset="2"/>
              <a:buChar char="Ø"/>
            </a:pPr>
            <a:r>
              <a:rPr lang="en-GB" sz="2300" dirty="0"/>
              <a:t>Most people are unaware that they are drinking above the </a:t>
            </a:r>
            <a:r>
              <a:rPr lang="en-GB" sz="2300" dirty="0" smtClean="0"/>
              <a:t>low-risk </a:t>
            </a:r>
            <a:r>
              <a:rPr lang="en-GB" sz="2300" dirty="0"/>
              <a:t>guidelines</a:t>
            </a:r>
          </a:p>
          <a:p>
            <a:pPr marL="325898" indent="-325898">
              <a:buFont typeface="Wingdings" pitchFamily="2" charset="2"/>
              <a:buChar char="Ø"/>
            </a:pPr>
            <a:endParaRPr lang="en-GB" sz="2300" dirty="0"/>
          </a:p>
          <a:p>
            <a:pPr marL="325898" indent="-325898">
              <a:buFont typeface="Wingdings" pitchFamily="2" charset="2"/>
              <a:buChar char="Ø"/>
            </a:pPr>
            <a:r>
              <a:rPr lang="en-GB" sz="2300" dirty="0"/>
              <a:t>Many do not see drinking above the </a:t>
            </a:r>
            <a:r>
              <a:rPr lang="en-GB" sz="2300" dirty="0" smtClean="0"/>
              <a:t>low-risk </a:t>
            </a:r>
            <a:r>
              <a:rPr lang="en-GB" sz="2300" dirty="0"/>
              <a:t>guidelines as a problem</a:t>
            </a:r>
          </a:p>
          <a:p>
            <a:pPr marL="325898" indent="-325898">
              <a:buFont typeface="Wingdings" pitchFamily="2" charset="2"/>
              <a:buChar char="Ø"/>
            </a:pPr>
            <a:endParaRPr lang="en-GB" sz="2300" dirty="0"/>
          </a:p>
          <a:p>
            <a:pPr marL="325898" indent="-325898">
              <a:buFont typeface="Wingdings" pitchFamily="2" charset="2"/>
              <a:buChar char="Ø"/>
            </a:pPr>
            <a:r>
              <a:rPr lang="en-GB" sz="2300" dirty="0"/>
              <a:t>Many aware that alcohol caused liver problems, but few aware of its contribution to cancers  </a:t>
            </a:r>
          </a:p>
          <a:p>
            <a:pPr marL="325898" indent="-325898">
              <a:buFont typeface="Wingdings" pitchFamily="2" charset="2"/>
              <a:buChar char="Ø"/>
            </a:pPr>
            <a:endParaRPr lang="en-GB" sz="2300"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2272662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8CC63F"/>
      </a:accent2>
      <a:accent3>
        <a:srgbClr val="FFFFFF"/>
      </a:accent3>
      <a:accent4>
        <a:srgbClr val="000000"/>
      </a:accent4>
      <a:accent5>
        <a:srgbClr val="DAEDEF"/>
      </a:accent5>
      <a:accent6>
        <a:srgbClr val="7EB338"/>
      </a:accent6>
      <a:hlink>
        <a:srgbClr val="ED1C24"/>
      </a:hlink>
      <a:folHlink>
        <a:srgbClr val="000000"/>
      </a:folHlink>
    </a:clrScheme>
    <a:fontScheme name="Blank Presentation">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5761</TotalTime>
  <Words>1609</Words>
  <Application>Microsoft Office PowerPoint</Application>
  <PresentationFormat>Custom</PresentationFormat>
  <Paragraphs>265</Paragraphs>
  <Slides>31</Slides>
  <Notes>17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Blank Presentation</vt:lpstr>
      <vt:lpstr>PowerPoint Presentation</vt:lpstr>
      <vt:lpstr>What we hope to cover</vt:lpstr>
      <vt:lpstr>CMOs low-risk drinking guideline</vt:lpstr>
      <vt:lpstr>PowerPoint Presentation</vt:lpstr>
      <vt:lpstr>Drinking “At Risk” groups</vt:lpstr>
      <vt:lpstr>Health Harms</vt:lpstr>
      <vt:lpstr>PowerPoint Presentation</vt:lpstr>
      <vt:lpstr>PowerPoint Presentation</vt:lpstr>
      <vt:lpstr>Public perception of alcohol risk</vt:lpstr>
      <vt:lpstr>What is an Alcohol Identification &amp;  Brief Advice (IBA)?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FAST (Fast Alcohol Screening Test) </vt:lpstr>
      <vt:lpstr>PowerPoint Presentation</vt:lpstr>
      <vt:lpstr>PowerPoint Presentation</vt:lpstr>
      <vt:lpstr>PowerPoint Presentation</vt:lpstr>
      <vt:lpstr>Drinkaware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Public Health Wales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Wales</dc:title>
  <dc:creator>Public Health Wales</dc:creator>
  <cp:lastModifiedBy>Don Lavoie</cp:lastModifiedBy>
  <cp:revision>518</cp:revision>
  <dcterms:created xsi:type="dcterms:W3CDTF">2010-01-28T14:43:59Z</dcterms:created>
  <dcterms:modified xsi:type="dcterms:W3CDTF">2017-12-12T14:21:23Z</dcterms:modified>
</cp:coreProperties>
</file>