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29"/>
  </p:notesMasterIdLst>
  <p:handoutMasterIdLst>
    <p:handoutMasterId r:id="rId30"/>
  </p:handoutMasterIdLst>
  <p:sldIdLst>
    <p:sldId id="440" r:id="rId2"/>
    <p:sldId id="597" r:id="rId3"/>
    <p:sldId id="666" r:id="rId4"/>
    <p:sldId id="600" r:id="rId5"/>
    <p:sldId id="665" r:id="rId6"/>
    <p:sldId id="588" r:id="rId7"/>
    <p:sldId id="507" r:id="rId8"/>
    <p:sldId id="607" r:id="rId9"/>
    <p:sldId id="581" r:id="rId10"/>
    <p:sldId id="590" r:id="rId11"/>
    <p:sldId id="529" r:id="rId12"/>
    <p:sldId id="667" r:id="rId13"/>
    <p:sldId id="522" r:id="rId14"/>
    <p:sldId id="524" r:id="rId15"/>
    <p:sldId id="641" r:id="rId16"/>
    <p:sldId id="532" r:id="rId17"/>
    <p:sldId id="533" r:id="rId18"/>
    <p:sldId id="534" r:id="rId19"/>
    <p:sldId id="536" r:id="rId20"/>
    <p:sldId id="537" r:id="rId21"/>
    <p:sldId id="642" r:id="rId22"/>
    <p:sldId id="535" r:id="rId23"/>
    <p:sldId id="644" r:id="rId24"/>
    <p:sldId id="601" r:id="rId25"/>
    <p:sldId id="660" r:id="rId26"/>
    <p:sldId id="523" r:id="rId27"/>
    <p:sldId id="664" r:id="rId28"/>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03C"/>
    <a:srgbClr val="0000FF"/>
    <a:srgbClr val="CCECFF"/>
    <a:srgbClr val="8F2032"/>
    <a:srgbClr val="8F2015"/>
    <a:srgbClr val="852015"/>
    <a:srgbClr val="D14021"/>
    <a:srgbClr val="852515"/>
    <a:srgbClr val="990033"/>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66" autoAdjust="0"/>
    <p:restoredTop sz="91005" autoAdjust="0"/>
  </p:normalViewPr>
  <p:slideViewPr>
    <p:cSldViewPr>
      <p:cViewPr>
        <p:scale>
          <a:sx n="50" d="100"/>
          <a:sy n="50" d="100"/>
        </p:scale>
        <p:origin x="-1440" y="-197"/>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A5DC-EA46-4775-BC03-EA138F6BB4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D087F47-8CEA-4E46-A888-F46A14071EE6}">
      <dgm:prSet phldrT="[Text]"/>
      <dgm:spPr/>
      <dgm:t>
        <a:bodyPr/>
        <a:lstStyle/>
        <a:p>
          <a:r>
            <a:rPr lang="en-GB" b="1" dirty="0" smtClean="0">
              <a:solidFill>
                <a:srgbClr val="33CCCC"/>
              </a:solidFill>
            </a:rPr>
            <a:t>ABI</a:t>
          </a:r>
          <a:endParaRPr lang="en-GB" b="1" dirty="0">
            <a:solidFill>
              <a:srgbClr val="33CCCC"/>
            </a:solidFill>
          </a:endParaRPr>
        </a:p>
      </dgm:t>
    </dgm:pt>
    <dgm:pt modelId="{CC3618B7-C73F-49AA-9075-80B9BA8C411D}" type="parTrans" cxnId="{5831330B-B56A-4CAF-88C3-6507DE038AFA}">
      <dgm:prSet/>
      <dgm:spPr/>
      <dgm:t>
        <a:bodyPr/>
        <a:lstStyle/>
        <a:p>
          <a:endParaRPr lang="en-GB"/>
        </a:p>
      </dgm:t>
    </dgm:pt>
    <dgm:pt modelId="{FD6C396F-CC57-4F83-A9E2-0E26FC0D18E1}" type="sibTrans" cxnId="{5831330B-B56A-4CAF-88C3-6507DE038AFA}">
      <dgm:prSet/>
      <dgm:spPr/>
      <dgm:t>
        <a:bodyPr/>
        <a:lstStyle/>
        <a:p>
          <a:endParaRPr lang="en-GB"/>
        </a:p>
      </dgm:t>
    </dgm:pt>
    <dgm:pt modelId="{E4B058E6-8A4F-406A-8C63-A9F04547B9EF}">
      <dgm:prSet phldrT="[Text]"/>
      <dgm:spPr/>
      <dgm:t>
        <a:bodyPr/>
        <a:lstStyle/>
        <a:p>
          <a:r>
            <a:rPr lang="en-GB" dirty="0" smtClean="0">
              <a:solidFill>
                <a:srgbClr val="C00000"/>
              </a:solidFill>
            </a:rPr>
            <a:t>IBA</a:t>
          </a:r>
          <a:endParaRPr lang="en-GB" dirty="0">
            <a:solidFill>
              <a:srgbClr val="C00000"/>
            </a:solidFill>
          </a:endParaRPr>
        </a:p>
      </dgm:t>
    </dgm:pt>
    <dgm:pt modelId="{22368258-9BE8-4B56-9E8B-3B4AFBFA1F29}" type="parTrans" cxnId="{584C1301-09DB-4CA6-A001-99D85E60A14C}">
      <dgm:prSet/>
      <dgm:spPr/>
      <dgm:t>
        <a:bodyPr/>
        <a:lstStyle/>
        <a:p>
          <a:endParaRPr lang="en-GB"/>
        </a:p>
      </dgm:t>
    </dgm:pt>
    <dgm:pt modelId="{4317163E-86CC-4C96-AF07-7C47D3E2979E}" type="sibTrans" cxnId="{584C1301-09DB-4CA6-A001-99D85E60A14C}">
      <dgm:prSet/>
      <dgm:spPr/>
      <dgm:t>
        <a:bodyPr/>
        <a:lstStyle/>
        <a:p>
          <a:endParaRPr lang="en-GB"/>
        </a:p>
      </dgm:t>
    </dgm:pt>
    <dgm:pt modelId="{C948967B-30E6-4E54-8C85-DB8D7EB46CA9}" type="pres">
      <dgm:prSet presAssocID="{E1D9A5DC-EA46-4775-BC03-EA138F6BB49A}" presName="compositeShape" presStyleCnt="0">
        <dgm:presLayoutVars>
          <dgm:chMax val="2"/>
          <dgm:dir/>
          <dgm:resizeHandles val="exact"/>
        </dgm:presLayoutVars>
      </dgm:prSet>
      <dgm:spPr/>
      <dgm:t>
        <a:bodyPr/>
        <a:lstStyle/>
        <a:p>
          <a:endParaRPr lang="en-GB"/>
        </a:p>
      </dgm:t>
    </dgm:pt>
    <dgm:pt modelId="{EDEB3299-0A56-4B2E-9D48-46A8BC297E63}" type="pres">
      <dgm:prSet presAssocID="{E1D9A5DC-EA46-4775-BC03-EA138F6BB49A}" presName="divider" presStyleLbl="fgShp" presStyleIdx="0" presStyleCnt="1"/>
      <dgm:spPr/>
    </dgm:pt>
    <dgm:pt modelId="{55A325D4-F68F-4719-AFE1-6E824EA29836}" type="pres">
      <dgm:prSet presAssocID="{0D087F47-8CEA-4E46-A888-F46A14071EE6}" presName="downArrow" presStyleLbl="node1" presStyleIdx="0" presStyleCnt="2"/>
      <dgm:spPr/>
    </dgm:pt>
    <dgm:pt modelId="{5E9302A6-E055-4EC7-ACD8-407CC5605E75}" type="pres">
      <dgm:prSet presAssocID="{0D087F47-8CEA-4E46-A888-F46A14071EE6}" presName="downArrowText" presStyleLbl="revTx" presStyleIdx="0" presStyleCnt="2">
        <dgm:presLayoutVars>
          <dgm:bulletEnabled val="1"/>
        </dgm:presLayoutVars>
      </dgm:prSet>
      <dgm:spPr/>
      <dgm:t>
        <a:bodyPr/>
        <a:lstStyle/>
        <a:p>
          <a:endParaRPr lang="en-GB"/>
        </a:p>
      </dgm:t>
    </dgm:pt>
    <dgm:pt modelId="{33DA34B6-6272-4294-A704-569A6ABAE884}" type="pres">
      <dgm:prSet presAssocID="{E4B058E6-8A4F-406A-8C63-A9F04547B9EF}" presName="upArrow" presStyleLbl="node1" presStyleIdx="1" presStyleCnt="2"/>
      <dgm:spPr/>
    </dgm:pt>
    <dgm:pt modelId="{97E096C4-01B6-4E75-ACA5-5845D367A542}" type="pres">
      <dgm:prSet presAssocID="{E4B058E6-8A4F-406A-8C63-A9F04547B9EF}" presName="upArrowText" presStyleLbl="revTx" presStyleIdx="1" presStyleCnt="2">
        <dgm:presLayoutVars>
          <dgm:bulletEnabled val="1"/>
        </dgm:presLayoutVars>
      </dgm:prSet>
      <dgm:spPr/>
      <dgm:t>
        <a:bodyPr/>
        <a:lstStyle/>
        <a:p>
          <a:endParaRPr lang="en-GB"/>
        </a:p>
      </dgm:t>
    </dgm:pt>
  </dgm:ptLst>
  <dgm:cxnLst>
    <dgm:cxn modelId="{D3196EBC-A4A0-4CF6-B482-67C8505423AA}" type="presOf" srcId="{E4B058E6-8A4F-406A-8C63-A9F04547B9EF}" destId="{97E096C4-01B6-4E75-ACA5-5845D367A542}" srcOrd="0" destOrd="0" presId="urn:microsoft.com/office/officeart/2005/8/layout/arrow3"/>
    <dgm:cxn modelId="{50C57E2E-D425-4D21-AC0F-692B42725752}" type="presOf" srcId="{0D087F47-8CEA-4E46-A888-F46A14071EE6}" destId="{5E9302A6-E055-4EC7-ACD8-407CC5605E75}" srcOrd="0" destOrd="0" presId="urn:microsoft.com/office/officeart/2005/8/layout/arrow3"/>
    <dgm:cxn modelId="{5831330B-B56A-4CAF-88C3-6507DE038AFA}" srcId="{E1D9A5DC-EA46-4775-BC03-EA138F6BB49A}" destId="{0D087F47-8CEA-4E46-A888-F46A14071EE6}" srcOrd="0" destOrd="0" parTransId="{CC3618B7-C73F-49AA-9075-80B9BA8C411D}" sibTransId="{FD6C396F-CC57-4F83-A9E2-0E26FC0D18E1}"/>
    <dgm:cxn modelId="{584C1301-09DB-4CA6-A001-99D85E60A14C}" srcId="{E1D9A5DC-EA46-4775-BC03-EA138F6BB49A}" destId="{E4B058E6-8A4F-406A-8C63-A9F04547B9EF}" srcOrd="1" destOrd="0" parTransId="{22368258-9BE8-4B56-9E8B-3B4AFBFA1F29}" sibTransId="{4317163E-86CC-4C96-AF07-7C47D3E2979E}"/>
    <dgm:cxn modelId="{24474286-9BFB-4570-8C4B-DDBED8059109}" type="presOf" srcId="{E1D9A5DC-EA46-4775-BC03-EA138F6BB49A}" destId="{C948967B-30E6-4E54-8C85-DB8D7EB46CA9}" srcOrd="0" destOrd="0" presId="urn:microsoft.com/office/officeart/2005/8/layout/arrow3"/>
    <dgm:cxn modelId="{F67B4B65-17B0-4A6C-AC6B-CB126CA2A819}" type="presParOf" srcId="{C948967B-30E6-4E54-8C85-DB8D7EB46CA9}" destId="{EDEB3299-0A56-4B2E-9D48-46A8BC297E63}" srcOrd="0" destOrd="0" presId="urn:microsoft.com/office/officeart/2005/8/layout/arrow3"/>
    <dgm:cxn modelId="{5D683D73-615D-4604-9E4A-A079923B2146}" type="presParOf" srcId="{C948967B-30E6-4E54-8C85-DB8D7EB46CA9}" destId="{55A325D4-F68F-4719-AFE1-6E824EA29836}" srcOrd="1" destOrd="0" presId="urn:microsoft.com/office/officeart/2005/8/layout/arrow3"/>
    <dgm:cxn modelId="{D543E70B-0355-430E-9292-9F21A98A24A7}" type="presParOf" srcId="{C948967B-30E6-4E54-8C85-DB8D7EB46CA9}" destId="{5E9302A6-E055-4EC7-ACD8-407CC5605E75}" srcOrd="2" destOrd="0" presId="urn:microsoft.com/office/officeart/2005/8/layout/arrow3"/>
    <dgm:cxn modelId="{B39E3905-200F-49F9-BA4B-D304BFFBAE68}" type="presParOf" srcId="{C948967B-30E6-4E54-8C85-DB8D7EB46CA9}" destId="{33DA34B6-6272-4294-A704-569A6ABAE884}" srcOrd="3" destOrd="0" presId="urn:microsoft.com/office/officeart/2005/8/layout/arrow3"/>
    <dgm:cxn modelId="{F856C4AB-C6BB-4F17-8B11-0B1F2A8FF85D}" type="presParOf" srcId="{C948967B-30E6-4E54-8C85-DB8D7EB46CA9}" destId="{97E096C4-01B6-4E75-ACA5-5845D367A54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3299-0A56-4B2E-9D48-46A8BC297E63}">
      <dsp:nvSpPr>
        <dsp:cNvPr id="0" name=""/>
        <dsp:cNvSpPr/>
      </dsp:nvSpPr>
      <dsp:spPr>
        <a:xfrm rot="21300000">
          <a:off x="9785" y="673250"/>
          <a:ext cx="3575678" cy="38068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325D4-F68F-4719-AFE1-6E824EA29836}">
      <dsp:nvSpPr>
        <dsp:cNvPr id="0" name=""/>
        <dsp:cNvSpPr/>
      </dsp:nvSpPr>
      <dsp:spPr>
        <a:xfrm>
          <a:off x="431430" y="86359"/>
          <a:ext cx="1078575" cy="690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302A6-E055-4EC7-ACD8-407CC5605E75}">
      <dsp:nvSpPr>
        <dsp:cNvPr id="0" name=""/>
        <dsp:cNvSpPr/>
      </dsp:nvSpPr>
      <dsp:spPr>
        <a:xfrm>
          <a:off x="1905482" y="0"/>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kern="1200" dirty="0" smtClean="0">
              <a:solidFill>
                <a:srgbClr val="33CCCC"/>
              </a:solidFill>
            </a:rPr>
            <a:t>ABI</a:t>
          </a:r>
          <a:endParaRPr lang="en-GB" sz="2500" b="1" kern="1200" dirty="0">
            <a:solidFill>
              <a:srgbClr val="33CCCC"/>
            </a:solidFill>
          </a:endParaRPr>
        </a:p>
      </dsp:txBody>
      <dsp:txXfrm>
        <a:off x="1905482" y="0"/>
        <a:ext cx="1150480" cy="725416"/>
      </dsp:txXfrm>
    </dsp:sp>
    <dsp:sp modelId="{33DA34B6-6272-4294-A704-569A6ABAE884}">
      <dsp:nvSpPr>
        <dsp:cNvPr id="0" name=""/>
        <dsp:cNvSpPr/>
      </dsp:nvSpPr>
      <dsp:spPr>
        <a:xfrm>
          <a:off x="2085244" y="949949"/>
          <a:ext cx="1078575" cy="690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96C4-01B6-4E75-ACA5-5845D367A542}">
      <dsp:nvSpPr>
        <dsp:cNvPr id="0" name=""/>
        <dsp:cNvSpPr/>
      </dsp:nvSpPr>
      <dsp:spPr>
        <a:xfrm>
          <a:off x="539287" y="1001764"/>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solidFill>
                <a:srgbClr val="C00000"/>
              </a:solidFill>
            </a:rPr>
            <a:t>IBA</a:t>
          </a:r>
          <a:endParaRPr lang="en-GB" sz="2500" kern="1200" dirty="0">
            <a:solidFill>
              <a:srgbClr val="C00000"/>
            </a:solidFill>
          </a:endParaRPr>
        </a:p>
      </dsp:txBody>
      <dsp:txXfrm>
        <a:off x="539287" y="1001764"/>
        <a:ext cx="1150480" cy="72541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12/12/2017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085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3315850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303392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12</a:t>
            </a:fld>
            <a:endParaRPr lang="en-GB" dirty="0"/>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smokes or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13</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14</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400" baseline="0">
                <a:solidFill>
                  <a:schemeClr val="bg1"/>
                </a:solidFill>
                <a:latin typeface="Arial" pitchFamily="34" charset="0"/>
              </a:defRPr>
            </a:lvl1pPr>
          </a:lstStyle>
          <a:p>
            <a:pPr>
              <a:defRPr/>
            </a:pPr>
            <a:r>
              <a:rPr lang="en-GB"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wmf"/><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hyperlink" Target="http://www.google.co.uk/url?sa=i&amp;rct=j&amp;q=&amp;esrc=s&amp;frm=1&amp;source=images&amp;cd=&amp;cad=rja&amp;uact=8&amp;ved=0CAcQjRw&amp;url=http://www.fotosearch.com/UNN306/u26632588/&amp;ei=mkJwVYmdEMeRsgH0qIHwDw&amp;bvm=bv.94911696,d.bGg&amp;psig=AFQjCNEImOJu5dvTIFNIwvr7c5t5tANENg&amp;ust=143350680181221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guidance.nice.org.uk/PH24" TargetMode="External"/><Relationship Id="rId2" Type="http://schemas.openxmlformats.org/officeDocument/2006/relationships/hyperlink" Target="http://www.nice.org.uk/guidance/PH2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
        <p:nvSpPr>
          <p:cNvPr id="6" name="Footer Placeholder 3"/>
          <p:cNvSpPr>
            <a:spLocks noGrp="1"/>
          </p:cNvSpPr>
          <p:nvPr>
            <p:ph type="ftr" sz="quarter" idx="4294967295"/>
          </p:nvPr>
        </p:nvSpPr>
        <p:spPr>
          <a:xfrm>
            <a:off x="838200" y="6629400"/>
            <a:ext cx="6553200" cy="838200"/>
          </a:xfrm>
        </p:spPr>
        <p:txBody>
          <a:bodyPr/>
          <a:lstStyle/>
          <a:p>
            <a:r>
              <a:rPr lang="en-GB"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pic>
        <p:nvPicPr>
          <p:cNvPr id="11" name="Picture 7" descr="Welsh-Government_3.gif"/>
          <p:cNvPicPr>
            <a:picLocks noChangeAspect="1"/>
          </p:cNvPicPr>
          <p:nvPr/>
        </p:nvPicPr>
        <p:blipFill>
          <a:blip r:embed="rId6" cstate="print"/>
          <a:srcRect/>
          <a:stretch>
            <a:fillRect/>
          </a:stretch>
        </p:blipFill>
        <p:spPr bwMode="auto">
          <a:xfrm>
            <a:off x="200783" y="209525"/>
            <a:ext cx="1058039" cy="757460"/>
          </a:xfrm>
          <a:prstGeom prst="rect">
            <a:avLst/>
          </a:prstGeom>
          <a:noFill/>
          <a:ln w="9525">
            <a:noFill/>
            <a:miter lim="800000"/>
            <a:headEnd/>
            <a:tailEnd/>
          </a:ln>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7"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8"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9"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r>
              <a:rPr lang="en-GB" sz="3200" kern="0" dirty="0" smtClean="0">
                <a:solidFill>
                  <a:schemeClr val="bg1"/>
                </a:solidFill>
                <a:latin typeface="+mj-lt"/>
                <a:ea typeface="+mj-ea"/>
                <a:cs typeface="+mj-cs"/>
              </a:rPr>
              <a:t>CQUIN</a:t>
            </a:r>
            <a:r>
              <a:rPr kumimoji="0" lang="en-GB" sz="3200" b="0" i="0" u="none" strike="noStrike" kern="0" cap="none" spc="0" normalizeH="0" noProof="0" dirty="0" smtClean="0">
                <a:ln>
                  <a:noFill/>
                </a:ln>
                <a:solidFill>
                  <a:schemeClr val="bg1"/>
                </a:solidFill>
                <a:effectLst/>
                <a:uLnTx/>
                <a:uFillTx/>
                <a:latin typeface="+mj-lt"/>
                <a:ea typeface="+mj-ea"/>
                <a:cs typeface="+mj-cs"/>
              </a:rPr>
              <a:t> Slide Set</a:t>
            </a: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5" descr="http://www.justamemory.co.uk/catalog/images/214436-england.jpg">
            <a:hlinkClick r:id="rId10"/>
          </p:cNvPr>
          <p:cNvPicPr>
            <a:picLocks noChangeAspect="1" noChangeArrowheads="1"/>
          </p:cNvPicPr>
          <p:nvPr/>
        </p:nvPicPr>
        <p:blipFill>
          <a:blip r:embed="rId11" cstate="print"/>
          <a:srcRect/>
          <a:stretch>
            <a:fillRect/>
          </a:stretch>
        </p:blipFill>
        <p:spPr bwMode="auto">
          <a:xfrm>
            <a:off x="8584680" y="4717529"/>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2" cstate="print"/>
          <a:srcRect/>
          <a:stretch>
            <a:fillRect/>
          </a:stretch>
        </p:blipFill>
        <p:spPr bwMode="auto">
          <a:xfrm>
            <a:off x="4912271" y="5437609"/>
            <a:ext cx="3869258" cy="145720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5" y="6957122"/>
            <a:ext cx="9426639" cy="605728"/>
          </a:xfrm>
          <a:prstGeom prst="rect">
            <a:avLst/>
          </a:prstGeom>
        </p:spPr>
        <p:txBody>
          <a:bodyPr lIns="104287" tIns="52144" rIns="104287" bIns="52144"/>
          <a:lstStyle/>
          <a:p>
            <a:pPr>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059" y="3690080"/>
            <a:ext cx="1844005" cy="234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385" y="1477169"/>
            <a:ext cx="1829081" cy="22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90" y="442098"/>
            <a:ext cx="3787733" cy="941773"/>
          </a:xfrm>
          <a:prstGeom prst="rect">
            <a:avLst/>
          </a:prstGeom>
          <a:noFill/>
          <a:ln w="9525">
            <a:noFill/>
            <a:miter lim="800000"/>
            <a:headEnd/>
            <a:tailEnd/>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933522" y="442097"/>
            <a:ext cx="3703562" cy="925199"/>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6047" y="3991237"/>
            <a:ext cx="1744820" cy="20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2532" y="1415791"/>
            <a:ext cx="2176586" cy="23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0" y="4595556"/>
            <a:ext cx="2248978"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072" y="3909423"/>
            <a:ext cx="1928764" cy="21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1893" y="3740148"/>
            <a:ext cx="1390395" cy="474626"/>
          </a:xfrm>
          <a:prstGeom prst="rect">
            <a:avLst/>
          </a:prstGeom>
          <a:noFill/>
        </p:spPr>
        <p:txBody>
          <a:bodyPr wrap="none" lIns="104274" tIns="52138" rIns="104274" bIns="52138" rtlCol="0">
            <a:spAutoFit/>
          </a:bodyPr>
          <a:lstStyle/>
          <a:p>
            <a:r>
              <a:rPr lang="en-GB" dirty="0" smtClean="0"/>
              <a:t>3 UNITS</a:t>
            </a:r>
            <a:endParaRPr lang="en-GB" dirty="0"/>
          </a:p>
        </p:txBody>
      </p:sp>
      <p:sp>
        <p:nvSpPr>
          <p:cNvPr id="7" name="Rectangle 6"/>
          <p:cNvSpPr/>
          <p:nvPr/>
        </p:nvSpPr>
        <p:spPr>
          <a:xfrm>
            <a:off x="7420962" y="3771886"/>
            <a:ext cx="1646875" cy="474626"/>
          </a:xfrm>
          <a:prstGeom prst="rect">
            <a:avLst/>
          </a:prstGeom>
        </p:spPr>
        <p:txBody>
          <a:bodyPr wrap="none" lIns="104274" tIns="52138" rIns="104274" bIns="52138">
            <a:spAutoFit/>
          </a:bodyPr>
          <a:lstStyle/>
          <a:p>
            <a:r>
              <a:rPr lang="en-GB" dirty="0"/>
              <a:t>2.3 UNITS</a:t>
            </a:r>
          </a:p>
        </p:txBody>
      </p:sp>
      <p:sp>
        <p:nvSpPr>
          <p:cNvPr id="10" name="Rectangle 9"/>
          <p:cNvSpPr/>
          <p:nvPr/>
        </p:nvSpPr>
        <p:spPr>
          <a:xfrm>
            <a:off x="1175849" y="6093881"/>
            <a:ext cx="1185210" cy="474626"/>
          </a:xfrm>
          <a:prstGeom prst="rect">
            <a:avLst/>
          </a:prstGeom>
        </p:spPr>
        <p:txBody>
          <a:bodyPr wrap="none" lIns="104274" tIns="52138" rIns="104274" bIns="52138">
            <a:spAutoFit/>
          </a:bodyPr>
          <a:lstStyle/>
          <a:p>
            <a:r>
              <a:rPr lang="en-GB" dirty="0"/>
              <a:t>1</a:t>
            </a:r>
            <a:r>
              <a:rPr lang="en-GB" dirty="0" smtClean="0"/>
              <a:t> UNIT</a:t>
            </a:r>
            <a:endParaRPr lang="en-GB" dirty="0"/>
          </a:p>
        </p:txBody>
      </p:sp>
      <p:sp>
        <p:nvSpPr>
          <p:cNvPr id="11" name="Rectangle 10"/>
          <p:cNvSpPr/>
          <p:nvPr/>
        </p:nvSpPr>
        <p:spPr>
          <a:xfrm>
            <a:off x="2945019" y="6074374"/>
            <a:ext cx="1646875" cy="474626"/>
          </a:xfrm>
          <a:prstGeom prst="rect">
            <a:avLst/>
          </a:prstGeom>
        </p:spPr>
        <p:txBody>
          <a:bodyPr wrap="none" lIns="104274" tIns="52138" rIns="104274" bIns="52138">
            <a:spAutoFit/>
          </a:bodyPr>
          <a:lstStyle/>
          <a:p>
            <a:r>
              <a:rPr lang="en-GB" dirty="0" smtClean="0"/>
              <a:t>1.7 </a:t>
            </a:r>
            <a:r>
              <a:rPr lang="en-GB" dirty="0"/>
              <a:t>UNITS</a:t>
            </a:r>
          </a:p>
        </p:txBody>
      </p:sp>
      <p:sp>
        <p:nvSpPr>
          <p:cNvPr id="13" name="Rectangle 12"/>
          <p:cNvSpPr/>
          <p:nvPr/>
        </p:nvSpPr>
        <p:spPr>
          <a:xfrm>
            <a:off x="5656102" y="6035983"/>
            <a:ext cx="1561917" cy="474626"/>
          </a:xfrm>
          <a:prstGeom prst="rect">
            <a:avLst/>
          </a:prstGeom>
        </p:spPr>
        <p:txBody>
          <a:bodyPr wrap="none" lIns="104274" tIns="52138" rIns="104274" bIns="52138">
            <a:spAutoFit/>
          </a:bodyPr>
          <a:lstStyle/>
          <a:p>
            <a:r>
              <a:rPr lang="en-GB" dirty="0" smtClean="0"/>
              <a:t>10 </a:t>
            </a:r>
            <a:r>
              <a:rPr lang="en-GB" dirty="0"/>
              <a:t>UNITS</a:t>
            </a:r>
          </a:p>
        </p:txBody>
      </p:sp>
      <p:sp>
        <p:nvSpPr>
          <p:cNvPr id="16" name="Rectangle 15"/>
          <p:cNvSpPr/>
          <p:nvPr/>
        </p:nvSpPr>
        <p:spPr>
          <a:xfrm>
            <a:off x="8048723" y="6035983"/>
            <a:ext cx="1390395" cy="474626"/>
          </a:xfrm>
          <a:prstGeom prst="rect">
            <a:avLst/>
          </a:prstGeom>
        </p:spPr>
        <p:txBody>
          <a:bodyPr wrap="none" lIns="104274" tIns="52138" rIns="104274" bIns="52138">
            <a:spAutoFit/>
          </a:bodyPr>
          <a:lstStyle/>
          <a:p>
            <a:r>
              <a:rPr lang="en-GB" dirty="0" smtClean="0"/>
              <a:t>2 UNITS</a:t>
            </a:r>
            <a:endParaRPr lang="en-GB"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660" y="1498394"/>
            <a:ext cx="2500934" cy="2554352"/>
          </a:xfrm>
          <a:prstGeom prst="rect">
            <a:avLst/>
          </a:prstGeom>
        </p:spPr>
      </p:pic>
      <p:sp>
        <p:nvSpPr>
          <p:cNvPr id="20" name="Rectangle 19"/>
          <p:cNvSpPr/>
          <p:nvPr/>
        </p:nvSpPr>
        <p:spPr>
          <a:xfrm>
            <a:off x="4276728" y="3678771"/>
            <a:ext cx="1646875" cy="474626"/>
          </a:xfrm>
          <a:prstGeom prst="rect">
            <a:avLst/>
          </a:prstGeom>
        </p:spPr>
        <p:txBody>
          <a:bodyPr wrap="none" lIns="104274" tIns="52138" rIns="104274" bIns="52138">
            <a:spAutoFit/>
          </a:bodyPr>
          <a:lstStyle/>
          <a:p>
            <a:r>
              <a:rPr lang="en-GB" dirty="0"/>
              <a:t>2.3 UNITS</a:t>
            </a:r>
          </a:p>
        </p:txBody>
      </p:sp>
    </p:spTree>
    <p:extLst>
      <p:ext uri="{BB962C8B-B14F-4D97-AF65-F5344CB8AC3E}">
        <p14:creationId xmlns:p14="http://schemas.microsoft.com/office/powerpoint/2010/main" val="23069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3" grpId="0"/>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http://2.bp.blogspot.com/-c2wrqv3zu9k/TgN4EJ0UD8I/AAAAAAAAACs/rN24edKyf9k/s320/teachable_moments_mobile_medium.png"/>
          <p:cNvPicPr>
            <a:picLocks noChangeAspect="1" noChangeArrowheads="1"/>
          </p:cNvPicPr>
          <p:nvPr/>
        </p:nvPicPr>
        <p:blipFill>
          <a:blip r:embed="rId3" cstate="print"/>
          <a:srcRect/>
          <a:stretch>
            <a:fillRect/>
          </a:stretch>
        </p:blipFill>
        <p:spPr bwMode="auto">
          <a:xfrm>
            <a:off x="1272353" y="1423971"/>
            <a:ext cx="4429156" cy="4429157"/>
          </a:xfrm>
          <a:prstGeom prst="rect">
            <a:avLst/>
          </a:prstGeom>
          <a:ln w="127000" cap="rnd">
            <a:solidFill>
              <a:srgbClr val="3399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a:xfrm>
            <a:off x="486535" y="209525"/>
            <a:ext cx="9929882" cy="785813"/>
          </a:xfrm>
          <a:prstGeom prst="rect">
            <a:avLst/>
          </a:prstGeom>
        </p:spPr>
        <p:txBody>
          <a:bodyPr/>
          <a:lstStyle/>
          <a:p>
            <a:pPr algn="ctr" defTabSz="1042988">
              <a:defRPr/>
            </a:pPr>
            <a:r>
              <a:rPr lang="en-GB" sz="4000" kern="0" dirty="0" smtClean="0">
                <a:solidFill>
                  <a:srgbClr val="423F74"/>
                </a:solidFill>
                <a:latin typeface="+mj-lt"/>
                <a:ea typeface="+mj-ea"/>
                <a:cs typeface="+mj-cs"/>
              </a:rPr>
              <a:t>Always be on the look out for</a:t>
            </a:r>
            <a:endParaRPr lang="en-GB" sz="4000" kern="0" dirty="0">
              <a:solidFill>
                <a:srgbClr val="423F74"/>
              </a:solidFill>
              <a:latin typeface="+mj-lt"/>
              <a:ea typeface="+mj-ea"/>
              <a:cs typeface="+mj-cs"/>
            </a:endParaRPr>
          </a:p>
        </p:txBody>
      </p:sp>
      <p:sp>
        <p:nvSpPr>
          <p:cNvPr id="4" name="TextBox 3"/>
          <p:cNvSpPr txBox="1"/>
          <p:nvPr/>
        </p:nvSpPr>
        <p:spPr>
          <a:xfrm>
            <a:off x="6201575" y="852467"/>
            <a:ext cx="4071966" cy="5693866"/>
          </a:xfrm>
          <a:prstGeom prst="rect">
            <a:avLst/>
          </a:prstGeom>
          <a:noFill/>
          <a:ln>
            <a:solidFill>
              <a:srgbClr val="3399FF"/>
            </a:solidFill>
          </a:ln>
        </p:spPr>
        <p:txBody>
          <a:bodyPr wrap="square" rtlCol="0">
            <a:spAutoFit/>
          </a:bodyPr>
          <a:lstStyle/>
          <a:p>
            <a:pPr>
              <a:buFont typeface="Arial" pitchFamily="34" charset="0"/>
              <a:buChar char="•"/>
            </a:pPr>
            <a:r>
              <a:rPr lang="en-GB" sz="2600" dirty="0" smtClean="0"/>
              <a:t> A naturally occurring life transition or health event that motivate or activate individuals to spontaneously adopt risk-reducing health behaviours.</a:t>
            </a:r>
          </a:p>
          <a:p>
            <a:endParaRPr lang="en-GB" sz="2600" dirty="0" smtClean="0"/>
          </a:p>
          <a:p>
            <a:pPr>
              <a:buFont typeface="Arial" pitchFamily="34" charset="0"/>
              <a:buChar char="•"/>
            </a:pPr>
            <a:r>
              <a:rPr lang="en-GB" sz="2600" dirty="0" smtClean="0"/>
              <a:t> Timing formal interventions to take advantage of these naturally occurring events increase the effectiveness of that behaviour change.  </a:t>
            </a: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1" y="209525"/>
            <a:ext cx="10215634"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Alcohol Brief</a:t>
            </a:r>
            <a:r>
              <a:rPr kumimoji="0" lang="en-GB" sz="3200" b="0" i="0" u="none" strike="noStrike" kern="0" cap="none" spc="0" normalizeH="0" noProof="0" dirty="0" smtClean="0">
                <a:ln>
                  <a:noFill/>
                </a:ln>
                <a:solidFill>
                  <a:srgbClr val="423F74"/>
                </a:solidFill>
                <a:effectLst/>
                <a:uLnTx/>
                <a:uFillTx/>
                <a:latin typeface="+mj-lt"/>
                <a:ea typeface="+mj-ea"/>
                <a:cs typeface="+mj-cs"/>
              </a:rPr>
              <a:t> Intervention (ABI)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0"/>
            <a:ext cx="10688637" cy="6373713"/>
          </a:xfrm>
          <a:prstGeom prst="rect">
            <a:avLst/>
          </a:prstGeom>
          <a:noFill/>
          <a:ln w="9525">
            <a:noFill/>
            <a:miter lim="800000"/>
            <a:headEnd/>
            <a:tailEnd/>
          </a:ln>
        </p:spPr>
      </p:pic>
      <p:sp>
        <p:nvSpPr>
          <p:cNvPr id="2" name="TextBox 1"/>
          <p:cNvSpPr txBox="1"/>
          <p:nvPr/>
        </p:nvSpPr>
        <p:spPr>
          <a:xfrm>
            <a:off x="1131566" y="173130"/>
            <a:ext cx="8496944" cy="461665"/>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182461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Ca123833\AppData\Local\Microsoft\Windows\Temporary Internet Files\Content.IE5\1XXJYOVM\EKD Antique Frame 3[1].png"/>
          <p:cNvPicPr>
            <a:picLocks noChangeAspect="1" noChangeArrowheads="1"/>
          </p:cNvPicPr>
          <p:nvPr/>
        </p:nvPicPr>
        <p:blipFill>
          <a:blip r:embed="rId3" cstate="print"/>
          <a:srcRect l="9036" t="7927" r="9637" b="6707"/>
          <a:stretch>
            <a:fillRect/>
          </a:stretch>
        </p:blipFill>
        <p:spPr bwMode="auto">
          <a:xfrm rot="5400000">
            <a:off x="2450654" y="-1486275"/>
            <a:ext cx="5760640" cy="10688638"/>
          </a:xfrm>
          <a:prstGeom prst="rect">
            <a:avLst/>
          </a:prstGeom>
          <a:noFill/>
        </p:spPr>
      </p:pic>
      <p:sp>
        <p:nvSpPr>
          <p:cNvPr id="3" name="TextBox 2"/>
          <p:cNvSpPr txBox="1"/>
          <p:nvPr/>
        </p:nvSpPr>
        <p:spPr>
          <a:xfrm>
            <a:off x="231750" y="1"/>
            <a:ext cx="9937103" cy="769441"/>
          </a:xfrm>
          <a:prstGeom prst="rect">
            <a:avLst/>
          </a:prstGeom>
        </p:spPr>
        <p:txBody>
          <a:bodyPr lIns="91428" tIns="45715" rIns="91428" bIns="45715"/>
          <a:lstStyle/>
          <a:p>
            <a:pPr defTabSz="1042860">
              <a:defRPr/>
            </a:pPr>
            <a:r>
              <a:rPr lang="en-GB" sz="4400" kern="0" dirty="0" smtClean="0">
                <a:solidFill>
                  <a:srgbClr val="423F74"/>
                </a:solidFill>
                <a:latin typeface="+mj-lt"/>
                <a:ea typeface="+mj-ea"/>
                <a:cs typeface="+mj-cs"/>
              </a:rPr>
              <a:t>FRAMES - the </a:t>
            </a:r>
            <a:r>
              <a:rPr lang="en-GB" sz="4400" kern="0" dirty="0">
                <a:solidFill>
                  <a:srgbClr val="423F74"/>
                </a:solidFill>
                <a:latin typeface="+mj-lt"/>
                <a:ea typeface="+mj-ea"/>
                <a:cs typeface="+mj-cs"/>
              </a:rPr>
              <a:t>s</a:t>
            </a:r>
            <a:r>
              <a:rPr lang="en-GB" sz="4400" kern="0" dirty="0" smtClean="0">
                <a:solidFill>
                  <a:srgbClr val="423F74"/>
                </a:solidFill>
                <a:latin typeface="+mj-lt"/>
                <a:ea typeface="+mj-ea"/>
                <a:cs typeface="+mj-cs"/>
              </a:rPr>
              <a:t>tructure of IBA</a:t>
            </a:r>
          </a:p>
        </p:txBody>
      </p:sp>
      <p:sp>
        <p:nvSpPr>
          <p:cNvPr id="8" name="Rectangle 7"/>
          <p:cNvSpPr/>
          <p:nvPr/>
        </p:nvSpPr>
        <p:spPr>
          <a:xfrm>
            <a:off x="231752" y="973114"/>
            <a:ext cx="4750018"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eedback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TextBox 13"/>
          <p:cNvSpPr txBox="1"/>
          <p:nvPr/>
        </p:nvSpPr>
        <p:spPr>
          <a:xfrm>
            <a:off x="6496447" y="2115950"/>
            <a:ext cx="4320480" cy="830987"/>
          </a:xfrm>
          <a:prstGeom prst="rect">
            <a:avLst/>
          </a:prstGeom>
          <a:noFill/>
        </p:spPr>
        <p:txBody>
          <a:bodyPr wrap="square" lIns="91428" tIns="45715" rIns="91428" bIns="45715" rtlCol="0">
            <a:spAutoFit/>
          </a:bodyPr>
          <a:lstStyle/>
          <a:p>
            <a:r>
              <a:rPr lang="en-GB" dirty="0" smtClean="0">
                <a:solidFill>
                  <a:srgbClr val="0000FF"/>
                </a:solidFill>
              </a:rPr>
              <a:t>It’s the individuals’ own responsibility to change. </a:t>
            </a:r>
            <a:endParaRPr lang="en-GB" dirty="0">
              <a:solidFill>
                <a:srgbClr val="0000FF"/>
              </a:solidFill>
            </a:endParaRPr>
          </a:p>
        </p:txBody>
      </p:sp>
      <p:sp>
        <p:nvSpPr>
          <p:cNvPr id="15" name="TextBox 14"/>
          <p:cNvSpPr txBox="1"/>
          <p:nvPr/>
        </p:nvSpPr>
        <p:spPr>
          <a:xfrm>
            <a:off x="3760922" y="2996600"/>
            <a:ext cx="4895763" cy="830987"/>
          </a:xfrm>
          <a:prstGeom prst="rect">
            <a:avLst/>
          </a:prstGeom>
          <a:noFill/>
        </p:spPr>
        <p:txBody>
          <a:bodyPr wrap="square" lIns="91428" tIns="45715" rIns="91428" bIns="45715" rtlCol="0">
            <a:spAutoFit/>
          </a:bodyPr>
          <a:lstStyle/>
          <a:p>
            <a:r>
              <a:rPr lang="en-GB" dirty="0" smtClean="0">
                <a:solidFill>
                  <a:srgbClr val="0000FF"/>
                </a:solidFill>
              </a:rPr>
              <a:t>Set a daily (&amp; weekly) limit </a:t>
            </a:r>
          </a:p>
          <a:p>
            <a:r>
              <a:rPr lang="en-GB" dirty="0">
                <a:solidFill>
                  <a:srgbClr val="0000FF"/>
                </a:solidFill>
              </a:rPr>
              <a:t>H</a:t>
            </a:r>
            <a:r>
              <a:rPr lang="en-GB" dirty="0" smtClean="0">
                <a:solidFill>
                  <a:srgbClr val="0000FF"/>
                </a:solidFill>
              </a:rPr>
              <a:t>ave alcohol free days</a:t>
            </a:r>
          </a:p>
        </p:txBody>
      </p:sp>
      <p:sp>
        <p:nvSpPr>
          <p:cNvPr id="28" name="Rectangle 27"/>
          <p:cNvSpPr/>
          <p:nvPr/>
        </p:nvSpPr>
        <p:spPr>
          <a:xfrm>
            <a:off x="4624240" y="1212821"/>
            <a:ext cx="6064399" cy="830987"/>
          </a:xfrm>
          <a:prstGeom prst="rect">
            <a:avLst/>
          </a:prstGeom>
        </p:spPr>
        <p:txBody>
          <a:bodyPr wrap="square" lIns="91428" tIns="45715" rIns="91428" bIns="45715">
            <a:spAutoFit/>
          </a:bodyPr>
          <a:lstStyle/>
          <a:p>
            <a:r>
              <a:rPr lang="en-GB" dirty="0" smtClean="0">
                <a:solidFill>
                  <a:srgbClr val="0000FF"/>
                </a:solidFill>
              </a:rPr>
              <a:t>Tell the person their scored on AUDIT-C and what level of risk they are in. </a:t>
            </a:r>
            <a:endParaRPr lang="en-GB" b="1" dirty="0">
              <a:solidFill>
                <a:srgbClr val="0000FF"/>
              </a:solidFill>
            </a:endParaRPr>
          </a:p>
        </p:txBody>
      </p:sp>
      <p:sp>
        <p:nvSpPr>
          <p:cNvPr id="32" name="Rectangle 31"/>
          <p:cNvSpPr/>
          <p:nvPr/>
        </p:nvSpPr>
        <p:spPr>
          <a:xfrm>
            <a:off x="231752" y="1851612"/>
            <a:ext cx="7058343"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esponsibility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3" name="Rectangle 32"/>
          <p:cNvSpPr/>
          <p:nvPr/>
        </p:nvSpPr>
        <p:spPr>
          <a:xfrm>
            <a:off x="231751" y="2730110"/>
            <a:ext cx="3518911"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dvice</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4" name="Rectangle 33"/>
          <p:cNvSpPr/>
          <p:nvPr/>
        </p:nvSpPr>
        <p:spPr>
          <a:xfrm>
            <a:off x="231751" y="3608607"/>
            <a:ext cx="2678914"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enu</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5" name="Rectangle 34"/>
          <p:cNvSpPr/>
          <p:nvPr/>
        </p:nvSpPr>
        <p:spPr>
          <a:xfrm>
            <a:off x="231751" y="4487105"/>
            <a:ext cx="4009407"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mpathy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231753" y="5365601"/>
            <a:ext cx="5471345"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elf Efficacy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2967425" y="4023493"/>
            <a:ext cx="4338023" cy="461655"/>
          </a:xfrm>
          <a:prstGeom prst="rect">
            <a:avLst/>
          </a:prstGeom>
        </p:spPr>
        <p:txBody>
          <a:bodyPr wrap="none" lIns="91428" tIns="45715" rIns="91428" bIns="45715">
            <a:spAutoFit/>
          </a:bodyPr>
          <a:lstStyle/>
          <a:p>
            <a:r>
              <a:rPr lang="en-GB" dirty="0" smtClean="0">
                <a:solidFill>
                  <a:srgbClr val="0000FF"/>
                </a:solidFill>
              </a:rPr>
              <a:t>Give them a range of </a:t>
            </a:r>
            <a:r>
              <a:rPr lang="en-GB" b="1" dirty="0" smtClean="0">
                <a:solidFill>
                  <a:srgbClr val="0000FF"/>
                </a:solidFill>
              </a:rPr>
              <a:t>options </a:t>
            </a:r>
          </a:p>
        </p:txBody>
      </p:sp>
      <p:sp>
        <p:nvSpPr>
          <p:cNvPr id="42" name="Rectangle 41"/>
          <p:cNvSpPr/>
          <p:nvPr/>
        </p:nvSpPr>
        <p:spPr>
          <a:xfrm>
            <a:off x="4193751" y="4810270"/>
            <a:ext cx="6192688" cy="461655"/>
          </a:xfrm>
          <a:prstGeom prst="rect">
            <a:avLst/>
          </a:prstGeom>
        </p:spPr>
        <p:txBody>
          <a:bodyPr wrap="square" lIns="91428" tIns="45715" rIns="91428" bIns="45715">
            <a:spAutoFit/>
          </a:bodyPr>
          <a:lstStyle/>
          <a:p>
            <a:r>
              <a:rPr lang="en-GB" dirty="0" smtClean="0">
                <a:solidFill>
                  <a:srgbClr val="0000FF"/>
                </a:solidFill>
              </a:rPr>
              <a:t>Be empathetic, non-judgmental</a:t>
            </a:r>
          </a:p>
        </p:txBody>
      </p:sp>
      <p:sp>
        <p:nvSpPr>
          <p:cNvPr id="43" name="Rectangle 42"/>
          <p:cNvSpPr/>
          <p:nvPr/>
        </p:nvSpPr>
        <p:spPr>
          <a:xfrm>
            <a:off x="5560343" y="5653634"/>
            <a:ext cx="5128295" cy="830987"/>
          </a:xfrm>
          <a:prstGeom prst="rect">
            <a:avLst/>
          </a:prstGeom>
        </p:spPr>
        <p:txBody>
          <a:bodyPr wrap="square" lIns="91428" tIns="45715" rIns="91428" bIns="45715">
            <a:spAutoFit/>
          </a:bodyPr>
          <a:lstStyle/>
          <a:p>
            <a:r>
              <a:rPr lang="en-GB" dirty="0" smtClean="0">
                <a:solidFill>
                  <a:srgbClr val="0000FF"/>
                </a:solidFill>
              </a:rPr>
              <a:t>Positive message. Boost their self confidence -“ </a:t>
            </a:r>
            <a:r>
              <a:rPr lang="en-GB" b="1" dirty="0">
                <a:solidFill>
                  <a:srgbClr val="0000FF"/>
                </a:solidFill>
              </a:rPr>
              <a:t>Y</a:t>
            </a:r>
            <a:r>
              <a:rPr lang="en-GB" b="1" dirty="0" smtClean="0">
                <a:solidFill>
                  <a:srgbClr val="0000FF"/>
                </a:solidFill>
              </a:rPr>
              <a:t>ou can do it!</a:t>
            </a:r>
            <a:r>
              <a:rPr lang="en-GB" dirty="0" smtClean="0">
                <a:solidFill>
                  <a:srgbClr val="0000FF"/>
                </a:solidFill>
              </a:rPr>
              <a:t>”</a:t>
            </a:r>
            <a:endParaRPr lang="en-GB" dirty="0">
              <a:solidFill>
                <a:srgbClr val="0000FF"/>
              </a:solidFill>
            </a:endParaRPr>
          </a:p>
        </p:txBody>
      </p:sp>
      <p:grpSp>
        <p:nvGrpSpPr>
          <p:cNvPr id="2" name="Group 50"/>
          <p:cNvGrpSpPr/>
          <p:nvPr/>
        </p:nvGrpSpPr>
        <p:grpSpPr>
          <a:xfrm>
            <a:off x="8512671" y="4005727"/>
            <a:ext cx="1656183" cy="1421732"/>
            <a:chOff x="3203848" y="3284984"/>
            <a:chExt cx="2808312" cy="2232248"/>
          </a:xfrm>
        </p:grpSpPr>
        <p:pic>
          <p:nvPicPr>
            <p:cNvPr id="52" name="Picture 2" descr="http://sr.photos2.fotosearch.com/bthumb/CSP/CSP633/k6331770.jpg">
              <a:hlinkClick r:id="rId4"/>
            </p:cNvPr>
            <p:cNvPicPr>
              <a:picLocks noChangeAspect="1" noChangeArrowheads="1"/>
            </p:cNvPicPr>
            <p:nvPr/>
          </p:nvPicPr>
          <p:blipFill>
            <a:blip r:embed="rId5" cstate="print"/>
            <a:srcRect l="17213" t="47600" r="21760" b="7021"/>
            <a:stretch>
              <a:fillRect/>
            </a:stretch>
          </p:blipFill>
          <p:spPr bwMode="auto">
            <a:xfrm>
              <a:off x="3203848" y="3429000"/>
              <a:ext cx="2808312" cy="2088232"/>
            </a:xfrm>
            <a:prstGeom prst="rect">
              <a:avLst/>
            </a:prstGeom>
            <a:noFill/>
          </p:spPr>
        </p:pic>
        <p:sp>
          <p:nvSpPr>
            <p:cNvPr id="53" name="Rectangle 52"/>
            <p:cNvSpPr/>
            <p:nvPr/>
          </p:nvSpPr>
          <p:spPr>
            <a:xfrm>
              <a:off x="3923928" y="3284984"/>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1239863" y="5653633"/>
            <a:ext cx="1950172" cy="1296864"/>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www.sxc.hu/pic/m/b/br/brokenarts/252413_note_pad.jpg"/>
          <p:cNvPicPr>
            <a:picLocks noChangeAspect="1" noChangeArrowheads="1"/>
          </p:cNvPicPr>
          <p:nvPr/>
        </p:nvPicPr>
        <p:blipFill>
          <a:blip r:embed="rId3" cstate="print"/>
          <a:srcRect/>
          <a:stretch>
            <a:fillRect/>
          </a:stretch>
        </p:blipFill>
        <p:spPr bwMode="auto">
          <a:xfrm>
            <a:off x="1629543" y="1066781"/>
            <a:ext cx="4947320" cy="5281836"/>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8" name="Rectangle 7"/>
          <p:cNvSpPr/>
          <p:nvPr/>
        </p:nvSpPr>
        <p:spPr bwMode="auto">
          <a:xfrm>
            <a:off x="0" y="0"/>
            <a:ext cx="415097" cy="4238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9" name="Content Placeholder 2"/>
          <p:cNvSpPr txBox="1">
            <a:spLocks/>
          </p:cNvSpPr>
          <p:nvPr/>
        </p:nvSpPr>
        <p:spPr bwMode="auto">
          <a:xfrm>
            <a:off x="1843857" y="1852599"/>
            <a:ext cx="4643470" cy="4668838"/>
          </a:xfrm>
          <a:prstGeom prst="rect">
            <a:avLst/>
          </a:prstGeom>
          <a:noFill/>
          <a:ln w="9525">
            <a:noFill/>
            <a:miter lim="800000"/>
            <a:headEnd/>
            <a:tailEnd/>
          </a:ln>
        </p:spPr>
        <p:txBody>
          <a:bodyPr/>
          <a:lstStyle/>
          <a:p>
            <a:pPr marL="342900" indent="-342900" algn="ctr">
              <a:spcBef>
                <a:spcPct val="20000"/>
              </a:spcBef>
              <a:buFont typeface="Arial" pitchFamily="34" charset="0"/>
              <a:buNone/>
            </a:pPr>
            <a:r>
              <a:rPr lang="en-GB" sz="2800" b="1" dirty="0">
                <a:latin typeface="Calibri" pitchFamily="34" charset="0"/>
                <a:cs typeface="Arial" pitchFamily="34" charset="0"/>
              </a:rPr>
              <a:t>Simple and Straight </a:t>
            </a:r>
            <a:r>
              <a:rPr lang="en-GB" sz="2800" b="1" dirty="0" smtClean="0">
                <a:latin typeface="Calibri" pitchFamily="34" charset="0"/>
                <a:cs typeface="Arial" pitchFamily="34" charset="0"/>
              </a:rPr>
              <a:t>Away</a:t>
            </a:r>
          </a:p>
          <a:p>
            <a:pPr marL="342900" indent="-342900" algn="ctr">
              <a:spcBef>
                <a:spcPct val="20000"/>
              </a:spcBef>
              <a:buFont typeface="Arial" pitchFamily="34" charset="0"/>
              <a:buNone/>
            </a:pPr>
            <a:endParaRPr lang="en-GB" sz="2800"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“Have </a:t>
            </a:r>
            <a:r>
              <a:rPr lang="en-GB" sz="2800" i="1" dirty="0">
                <a:solidFill>
                  <a:srgbClr val="FF0000"/>
                </a:solidFill>
                <a:latin typeface="Calibri" pitchFamily="34" charset="0"/>
                <a:cs typeface="Arial" pitchFamily="34" charset="0"/>
              </a:rPr>
              <a:t>drink free </a:t>
            </a:r>
            <a:r>
              <a:rPr lang="en-GB" sz="2800" i="1" dirty="0">
                <a:latin typeface="Calibri" pitchFamily="34" charset="0"/>
                <a:cs typeface="Arial" pitchFamily="34" charset="0"/>
              </a:rPr>
              <a:t>days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every week”</a:t>
            </a:r>
          </a:p>
          <a:p>
            <a:pPr marL="342900" indent="-342900" algn="ctr">
              <a:spcBef>
                <a:spcPct val="20000"/>
              </a:spcBef>
              <a:buClr>
                <a:srgbClr val="7030A0"/>
              </a:buClr>
            </a:pPr>
            <a:endParaRPr lang="en-GB" sz="2800" i="1"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“Keep </a:t>
            </a:r>
            <a:r>
              <a:rPr lang="en-GB" sz="2800" i="1" dirty="0">
                <a:solidFill>
                  <a:srgbClr val="FF0000"/>
                </a:solidFill>
                <a:latin typeface="Calibri" pitchFamily="34" charset="0"/>
                <a:cs typeface="Arial" pitchFamily="34" charset="0"/>
              </a:rPr>
              <a:t>track</a:t>
            </a:r>
            <a:r>
              <a:rPr lang="en-GB" sz="2800" i="1" dirty="0">
                <a:latin typeface="Calibri" pitchFamily="34" charset="0"/>
                <a:cs typeface="Arial" pitchFamily="34" charset="0"/>
              </a:rPr>
              <a:t> of how much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you drink”</a:t>
            </a:r>
            <a:endParaRPr lang="en-GB" sz="2800" i="1" dirty="0">
              <a:latin typeface="Calibri" pitchFamily="34" charset="0"/>
              <a:cs typeface="Arial" pitchFamily="34" charset="0"/>
            </a:endParaRPr>
          </a:p>
          <a:p>
            <a:pPr marL="342900" indent="-342900" algn="ctr">
              <a:spcBef>
                <a:spcPct val="20000"/>
              </a:spcBef>
              <a:buFont typeface="Arial" pitchFamily="34" charset="0"/>
              <a:buNone/>
            </a:pPr>
            <a:endParaRPr lang="en-GB" sz="2800" dirty="0">
              <a:latin typeface="Calibri" pitchFamily="34" charset="0"/>
            </a:endParaRPr>
          </a:p>
        </p:txBody>
      </p:sp>
      <p:pic>
        <p:nvPicPr>
          <p:cNvPr id="47112" name="Picture 8" descr="http://www.patrolstore.com/media/catalog/product/cache/1/image/600x/9df78eab33525d08d6e5fb8d27136e95/t/a/tally-counter-scenic.jpg"/>
          <p:cNvPicPr>
            <a:picLocks noChangeAspect="1" noChangeArrowheads="1"/>
          </p:cNvPicPr>
          <p:nvPr/>
        </p:nvPicPr>
        <p:blipFill>
          <a:blip r:embed="rId4" cstate="print"/>
          <a:srcRect/>
          <a:stretch>
            <a:fillRect/>
          </a:stretch>
        </p:blipFill>
        <p:spPr bwMode="auto">
          <a:xfrm>
            <a:off x="6630203" y="3995739"/>
            <a:ext cx="2143140" cy="2143140"/>
          </a:xfrm>
          <a:prstGeom prst="rect">
            <a:avLst/>
          </a:prstGeom>
          <a:noFill/>
          <a:ln>
            <a:solidFill>
              <a:srgbClr val="3399FF"/>
            </a:solidFill>
          </a:ln>
        </p:spPr>
      </p:pic>
      <p:pic>
        <p:nvPicPr>
          <p:cNvPr id="47114" name="Picture 10" descr="http://krissacurran.files.wordpress.com/2012/01/pint-glass.jpg"/>
          <p:cNvPicPr>
            <a:picLocks noChangeAspect="1" noChangeArrowheads="1"/>
          </p:cNvPicPr>
          <p:nvPr/>
        </p:nvPicPr>
        <p:blipFill>
          <a:blip r:embed="rId5" cstate="print"/>
          <a:srcRect/>
          <a:stretch>
            <a:fillRect/>
          </a:stretch>
        </p:blipFill>
        <p:spPr bwMode="auto">
          <a:xfrm>
            <a:off x="6773079" y="1852599"/>
            <a:ext cx="1851795" cy="1851795"/>
          </a:xfrm>
          <a:prstGeom prst="rect">
            <a:avLst/>
          </a:prstGeom>
          <a:noFill/>
          <a:ln>
            <a:solidFill>
              <a:srgbClr val="3399FF"/>
            </a:solidFill>
          </a:ln>
        </p:spPr>
      </p:pic>
      <p:sp>
        <p:nvSpPr>
          <p:cNvPr id="10" name="Bent-Up Arrow 9"/>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endPar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p:txBody>
      </p:sp>
      <p:sp>
        <p:nvSpPr>
          <p:cNvPr id="6" name="Content Placeholder 2"/>
          <p:cNvSpPr txBox="1">
            <a:spLocks/>
          </p:cNvSpPr>
          <p:nvPr/>
        </p:nvSpPr>
        <p:spPr bwMode="auto">
          <a:xfrm>
            <a:off x="5272881" y="1138219"/>
            <a:ext cx="4272781" cy="4740277"/>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r>
              <a:rPr lang="en-GB" sz="3200" dirty="0" smtClean="0">
                <a:solidFill>
                  <a:srgbClr val="7030A0"/>
                </a:solidFill>
                <a:latin typeface="Calibri" pitchFamily="34" charset="0"/>
                <a:cs typeface="Arial" pitchFamily="34" charset="0"/>
              </a:rPr>
              <a:t>...</a:t>
            </a:r>
          </a:p>
          <a:p>
            <a:pPr marL="342900" indent="-342900" algn="ctr">
              <a:spcBef>
                <a:spcPct val="20000"/>
              </a:spcBef>
              <a:buClr>
                <a:srgbClr val="7030A0"/>
              </a:buClr>
              <a:buFont typeface="Arial" pitchFamily="34" charset="0"/>
              <a:buNone/>
            </a:pPr>
            <a:endParaRPr lang="en-GB" sz="3200" dirty="0">
              <a:solidFill>
                <a:srgbClr val="7030A0"/>
              </a:solidFill>
              <a:latin typeface="Calibri" pitchFamily="34" charset="0"/>
              <a:cs typeface="Arial" pitchFamily="34" charset="0"/>
            </a:endParaRP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smtClean="0">
                <a:latin typeface="Calibri" pitchFamily="34" charset="0"/>
                <a:cs typeface="Arial" pitchFamily="34" charset="0"/>
              </a:rPr>
              <a:t>Music</a:t>
            </a:r>
            <a:r>
              <a:rPr lang="en-GB" sz="3200" dirty="0">
                <a:latin typeface="Calibri" pitchFamily="34" charset="0"/>
                <a:cs typeface="Arial" pitchFamily="34" charset="0"/>
              </a:rPr>
              <a:t>,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something </a:t>
            </a:r>
            <a:r>
              <a:rPr lang="en-GB" sz="3200" dirty="0" smtClean="0">
                <a:latin typeface="Calibri" pitchFamily="34" charset="0"/>
                <a:cs typeface="Arial" pitchFamily="34" charset="0"/>
              </a:rPr>
              <a:t>new</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30401" y="4710119"/>
            <a:ext cx="2357454" cy="1768091"/>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t>Why Alcohol?  What are the issues?</a:t>
            </a:r>
            <a:endParaRPr lang="en-GB" dirty="0"/>
          </a:p>
          <a:p>
            <a:pPr marL="521437" indent="-521437">
              <a:buFont typeface="Arial" pitchFamily="34" charset="0"/>
              <a:buChar char="•"/>
            </a:pPr>
            <a:r>
              <a:rPr lang="en-GB" dirty="0"/>
              <a:t>What can </a:t>
            </a:r>
            <a:r>
              <a:rPr lang="en-GB" dirty="0" smtClean="0"/>
              <a:t>you </a:t>
            </a:r>
            <a:r>
              <a:rPr lang="en-GB" dirty="0"/>
              <a:t>do about it?</a:t>
            </a:r>
          </a:p>
          <a:p>
            <a:pPr marL="521437" indent="-521437">
              <a:buFont typeface="Arial" pitchFamily="34" charset="0"/>
              <a:buChar char="•"/>
            </a:pPr>
            <a:r>
              <a:rPr lang="en-GB" dirty="0"/>
              <a:t>How do you do it</a:t>
            </a:r>
            <a:r>
              <a:rPr lang="en-GB" dirty="0" smtClean="0"/>
              <a:t>?</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712325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into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of water</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43" y="2689225"/>
            <a:ext cx="4572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1" y="973113"/>
            <a:ext cx="5544616" cy="12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598" y="2189038"/>
            <a:ext cx="4896544" cy="4524315"/>
          </a:xfrm>
          <a:prstGeom prst="rect">
            <a:avLst/>
          </a:prstGeom>
        </p:spPr>
        <p:txBody>
          <a:bodyPr wrap="square">
            <a:spAutoFit/>
          </a:bodyPr>
          <a:lstStyle/>
          <a:p>
            <a:r>
              <a:rPr lang="en-GB" b="1" dirty="0" smtClean="0"/>
              <a:t>It </a:t>
            </a:r>
            <a:r>
              <a:rPr lang="en-GB" b="1" dirty="0"/>
              <a:t>may seem like you don't drink much, but a drink or two most evenings can do harm to your body. From making you gain weight to increasing your risk of cancer, alcohol can have serious effects on your body.</a:t>
            </a:r>
          </a:p>
          <a:p>
            <a:endParaRPr lang="en-GB" b="1" dirty="0"/>
          </a:p>
          <a:p>
            <a:r>
              <a:rPr lang="en-GB" b="1" dirty="0"/>
              <a:t>The more you drink, and the more often, the greater the risk to your health.</a:t>
            </a:r>
          </a:p>
          <a:p>
            <a:endParaRPr lang="en-GB"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55" y="428341"/>
            <a:ext cx="2232248" cy="17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40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0782" y="253033"/>
            <a:ext cx="10487856" cy="857256"/>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dirty="0" smtClean="0">
                <a:solidFill>
                  <a:srgbClr val="423F74"/>
                </a:solidFill>
                <a:latin typeface="+mj-lt"/>
                <a:ea typeface="+mj-ea"/>
                <a:cs typeface="+mj-cs"/>
              </a:rPr>
              <a:t>One Drink, One Click App</a:t>
            </a:r>
          </a:p>
        </p:txBody>
      </p:sp>
      <p:pic>
        <p:nvPicPr>
          <p:cNvPr id="3074" name="Picture 2"/>
          <p:cNvPicPr>
            <a:picLocks noChangeAspect="1" noChangeArrowheads="1"/>
          </p:cNvPicPr>
          <p:nvPr/>
        </p:nvPicPr>
        <p:blipFill>
          <a:blip r:embed="rId2" cstate="print"/>
          <a:srcRect/>
          <a:stretch>
            <a:fillRect/>
          </a:stretch>
        </p:blipFill>
        <p:spPr bwMode="auto">
          <a:xfrm>
            <a:off x="807815" y="2413273"/>
            <a:ext cx="2376264" cy="3971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1095847" y="1045121"/>
            <a:ext cx="8424936" cy="1815882"/>
          </a:xfrm>
          <a:prstGeom prst="rect">
            <a:avLst/>
          </a:prstGeom>
          <a:solidFill>
            <a:srgbClr val="0070C0"/>
          </a:solidFill>
        </p:spPr>
        <p:txBody>
          <a:bodyPr wrap="square" rtlCol="0">
            <a:spAutoFit/>
          </a:bodyPr>
          <a:lstStyle/>
          <a:p>
            <a:pPr algn="ctr"/>
            <a:r>
              <a:rPr lang="en-GB" sz="2800" b="1" dirty="0" smtClean="0">
                <a:solidFill>
                  <a:srgbClr val="FFC000"/>
                </a:solidFill>
              </a:rPr>
              <a:t>Launched February 2015</a:t>
            </a:r>
          </a:p>
          <a:p>
            <a:pPr algn="ctr"/>
            <a:r>
              <a:rPr lang="en-GB" sz="2800" b="1" dirty="0" smtClean="0">
                <a:solidFill>
                  <a:srgbClr val="FFC000"/>
                </a:solidFill>
              </a:rPr>
              <a:t>Available Free for an iOS i-Phone</a:t>
            </a:r>
          </a:p>
          <a:p>
            <a:pPr algn="ctr"/>
            <a:r>
              <a:rPr lang="en-GB" sz="2800" b="1" dirty="0" smtClean="0">
                <a:solidFill>
                  <a:srgbClr val="FFC000"/>
                </a:solidFill>
              </a:rPr>
              <a:t>Available from Apple- ‘One Drink- One Click’</a:t>
            </a:r>
          </a:p>
          <a:p>
            <a:pPr algn="ctr"/>
            <a:endParaRPr lang="en-GB" sz="2800" b="1" dirty="0">
              <a:solidFill>
                <a:srgbClr val="FFC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4084179" y="2413273"/>
            <a:ext cx="2520280" cy="40324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6" name="Picture 4"/>
          <p:cNvPicPr>
            <a:picLocks noChangeAspect="1" noChangeArrowheads="1"/>
          </p:cNvPicPr>
          <p:nvPr/>
        </p:nvPicPr>
        <p:blipFill>
          <a:blip r:embed="rId4" cstate="print"/>
          <a:srcRect/>
          <a:stretch>
            <a:fillRect/>
          </a:stretch>
        </p:blipFill>
        <p:spPr bwMode="auto">
          <a:xfrm>
            <a:off x="7504559" y="2413273"/>
            <a:ext cx="2520280" cy="41044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7" name="Picture 5"/>
          <p:cNvPicPr>
            <a:picLocks noChangeAspect="1" noChangeArrowheads="1"/>
          </p:cNvPicPr>
          <p:nvPr/>
        </p:nvPicPr>
        <p:blipFill>
          <a:blip r:embed="rId5" cstate="print"/>
          <a:srcRect/>
          <a:stretch>
            <a:fillRect/>
          </a:stretch>
        </p:blipFill>
        <p:spPr bwMode="auto">
          <a:xfrm>
            <a:off x="3544119" y="6513512"/>
            <a:ext cx="3443288" cy="1049338"/>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109017"/>
            <a:ext cx="8743478" cy="1219200"/>
          </a:xfrm>
        </p:spPr>
        <p:txBody>
          <a:bodyPr/>
          <a:lstStyle/>
          <a:p>
            <a:r>
              <a:rPr lang="en-GB" dirty="0" err="1" smtClean="0"/>
              <a:t>Drinkaware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63" y="1189137"/>
            <a:ext cx="8094861" cy="50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7" y="1045121"/>
            <a:ext cx="8677250" cy="5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9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7955" y="469057"/>
            <a:ext cx="5468099" cy="923330"/>
          </a:xfrm>
          <a:prstGeom prst="rect">
            <a:avLst/>
          </a:prstGeom>
          <a:noFill/>
        </p:spPr>
        <p:txBody>
          <a:bodyPr wrap="none" lIns="91440" tIns="45720" rIns="91440" bIns="45720">
            <a:spAutoFit/>
          </a:bodyPr>
          <a:lstStyle/>
          <a:p>
            <a:pPr algn="ctr"/>
            <a:r>
              <a:rPr lang="en-US" sz="5400" b="1" cap="none" spc="0" dirty="0" smtClean="0">
                <a:ln w="1905"/>
                <a:solidFill>
                  <a:srgbClr val="009999"/>
                </a:solidFill>
                <a:effectLst>
                  <a:innerShdw blurRad="69850" dist="43180" dir="5400000">
                    <a:srgbClr val="000000">
                      <a:alpha val="65000"/>
                    </a:srgbClr>
                  </a:innerShdw>
                </a:effectLst>
              </a:rPr>
              <a:t>Referral Agency</a:t>
            </a:r>
            <a:endParaRPr lang="en-US" sz="5400" b="1" cap="none" spc="0" dirty="0">
              <a:ln w="1905"/>
              <a:solidFill>
                <a:srgbClr val="009999"/>
              </a:solidFill>
              <a:effectLst>
                <a:innerShdw blurRad="69850" dist="43180" dir="5400000">
                  <a:srgbClr val="000000">
                    <a:alpha val="65000"/>
                  </a:srgbClr>
                </a:innerShdw>
              </a:effectLst>
            </a:endParaRPr>
          </a:p>
        </p:txBody>
      </p:sp>
      <p:pic>
        <p:nvPicPr>
          <p:cNvPr id="4" name="Picture 5" descr="http://www.justamemory.co.uk/catalog/images/214436-england.jpg">
            <a:hlinkClick r:id="rId2"/>
          </p:cNvPr>
          <p:cNvPicPr>
            <a:picLocks noChangeAspect="1" noChangeArrowheads="1"/>
          </p:cNvPicPr>
          <p:nvPr/>
        </p:nvPicPr>
        <p:blipFill>
          <a:blip r:embed="rId3" cstate="print">
            <a:lum bright="70000" contrast="-70000"/>
          </a:blip>
          <a:srcRect/>
          <a:stretch>
            <a:fillRect/>
          </a:stretch>
        </p:blipFill>
        <p:spPr bwMode="auto">
          <a:xfrm>
            <a:off x="6496447" y="1477169"/>
            <a:ext cx="3903179" cy="4717529"/>
          </a:xfrm>
          <a:prstGeom prst="rect">
            <a:avLst/>
          </a:prstGeom>
          <a:noFill/>
        </p:spPr>
      </p:pic>
      <p:pic>
        <p:nvPicPr>
          <p:cNvPr id="1028" name="Picture 4" descr="http://www.ginaleecounselling.co.uk/userfiles/image/counselling.gif"/>
          <p:cNvPicPr>
            <a:picLocks noChangeAspect="1" noChangeArrowheads="1"/>
          </p:cNvPicPr>
          <p:nvPr/>
        </p:nvPicPr>
        <p:blipFill>
          <a:blip r:embed="rId4" cstate="print">
            <a:lum bright="70000" contrast="-70000"/>
          </a:blip>
          <a:srcRect/>
          <a:stretch>
            <a:fillRect/>
          </a:stretch>
        </p:blipFill>
        <p:spPr bwMode="auto">
          <a:xfrm>
            <a:off x="591791" y="1477169"/>
            <a:ext cx="6123719" cy="3997448"/>
          </a:xfrm>
          <a:prstGeom prst="roundRect">
            <a:avLst>
              <a:gd name="adj" fmla="val 16667"/>
            </a:avLst>
          </a:prstGeom>
          <a:ln>
            <a:noFill/>
          </a:ln>
          <a:effectLst>
            <a:outerShdw blurRad="76200" dist="38100" dir="7800000" algn="tl" rotWithShape="0">
              <a:srgbClr val="000000">
                <a:alpha val="12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3759" y="1549177"/>
            <a:ext cx="9577064" cy="427809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err="1"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Drinkline</a:t>
            </a:r>
            <a:endParaRPr lang="en-US" sz="8800" b="1" cap="none" spc="0"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a:r>
              <a:rPr lang="en-US" sz="8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 0300 1231110</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Mon - Fri 9am – 8pm</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Weekends 11am – 4pm</a:t>
            </a:r>
          </a:p>
        </p:txBody>
      </p:sp>
    </p:spTree>
    <p:extLst>
      <p:ext uri="{BB962C8B-B14F-4D97-AF65-F5344CB8AC3E}">
        <p14:creationId xmlns:p14="http://schemas.microsoft.com/office/powerpoint/2010/main" val="4966975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685081"/>
            <a:ext cx="9330655" cy="1219200"/>
          </a:xfrm>
        </p:spPr>
        <p:txBody>
          <a:bodyPr>
            <a:normAutofit fontScale="90000"/>
          </a:bodyPr>
          <a:lstStyle/>
          <a:p>
            <a:r>
              <a:rPr lang="en-GB" dirty="0" smtClean="0"/>
              <a:t>Patient reluctant </a:t>
            </a:r>
            <a:r>
              <a:rPr lang="en-GB" dirty="0"/>
              <a:t>to take up a referral</a:t>
            </a:r>
            <a:br>
              <a:rPr lang="en-GB" dirty="0"/>
            </a:br>
            <a:endParaRPr lang="en-GB" dirty="0"/>
          </a:p>
        </p:txBody>
      </p:sp>
      <p:sp>
        <p:nvSpPr>
          <p:cNvPr id="3" name="Content Placeholder 2"/>
          <p:cNvSpPr>
            <a:spLocks noGrp="1"/>
          </p:cNvSpPr>
          <p:nvPr>
            <p:ph idx="1"/>
          </p:nvPr>
        </p:nvSpPr>
        <p:spPr>
          <a:xfrm>
            <a:off x="807815" y="1693193"/>
            <a:ext cx="9085263" cy="4267200"/>
          </a:xfrm>
        </p:spPr>
        <p:txBody>
          <a:bodyPr/>
          <a:lstStyle/>
          <a:p>
            <a:pPr>
              <a:buFont typeface="Wingdings" panose="05000000000000000000" pitchFamily="2" charset="2"/>
              <a:buChar char="Ø"/>
            </a:pPr>
            <a:r>
              <a:rPr lang="en-GB" sz="2200" dirty="0"/>
              <a:t>That is OK</a:t>
            </a:r>
          </a:p>
          <a:p>
            <a:pPr>
              <a:buFont typeface="Wingdings" panose="05000000000000000000" pitchFamily="2" charset="2"/>
              <a:buChar char="Ø"/>
            </a:pPr>
            <a:r>
              <a:rPr lang="en-GB" sz="2200" dirty="0"/>
              <a:t>You may have “planted a seed” that will germinate later</a:t>
            </a:r>
          </a:p>
          <a:p>
            <a:pPr>
              <a:buFont typeface="Wingdings" panose="05000000000000000000" pitchFamily="2" charset="2"/>
              <a:buChar char="Ø"/>
            </a:pPr>
            <a:r>
              <a:rPr lang="en-GB" sz="2200" dirty="0" smtClean="0"/>
              <a:t>Your role </a:t>
            </a:r>
            <a:r>
              <a:rPr lang="en-GB" sz="2200" dirty="0"/>
              <a:t>is to: </a:t>
            </a:r>
          </a:p>
          <a:p>
            <a:pPr marL="903461" lvl="3" indent="-391077">
              <a:buFont typeface="Wingdings" panose="05000000000000000000" pitchFamily="2" charset="2"/>
              <a:buChar char="Ø"/>
            </a:pPr>
            <a:r>
              <a:rPr lang="en-GB" sz="2200" dirty="0"/>
              <a:t>Assesses the level of risk </a:t>
            </a:r>
          </a:p>
          <a:p>
            <a:pPr marL="903461" lvl="3" indent="-391077">
              <a:buFont typeface="Wingdings" panose="05000000000000000000" pitchFamily="2" charset="2"/>
              <a:buChar char="Ø"/>
            </a:pPr>
            <a:r>
              <a:rPr lang="en-GB" sz="2200" dirty="0"/>
              <a:t>Give the individual the feedback about that level of risk</a:t>
            </a:r>
          </a:p>
          <a:p>
            <a:pPr marL="903461" lvl="3" indent="-391077">
              <a:buFont typeface="Wingdings" panose="05000000000000000000" pitchFamily="2" charset="2"/>
              <a:buChar char="Ø"/>
            </a:pPr>
            <a:r>
              <a:rPr lang="en-GB" sz="2200" dirty="0"/>
              <a:t>Provide information about how to reduce that level of risk</a:t>
            </a:r>
          </a:p>
          <a:p>
            <a:pPr>
              <a:buFont typeface="Wingdings" panose="05000000000000000000" pitchFamily="2" charset="2"/>
              <a:buChar char="Ø"/>
            </a:pPr>
            <a:r>
              <a:rPr lang="en-GB" sz="2200" dirty="0"/>
              <a:t>It is up to the patient what they do with that information</a:t>
            </a:r>
          </a:p>
          <a:p>
            <a:pPr>
              <a:buFont typeface="Wingdings" panose="05000000000000000000" pitchFamily="2" charset="2"/>
              <a:buChar char="Ø"/>
            </a:pPr>
            <a:r>
              <a:rPr lang="en-GB" sz="2200" dirty="0"/>
              <a:t>The most important thing is to raise the issue and have a brief conversation about alcohol</a:t>
            </a:r>
          </a:p>
          <a:p>
            <a:pPr>
              <a:buFont typeface="Wingdings" panose="05000000000000000000" pitchFamily="2" charset="2"/>
              <a:buChar char="Ø"/>
            </a:pPr>
            <a:endParaRPr lang="en-GB" sz="20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86296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29543" y="209525"/>
            <a:ext cx="7786742"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Points to Remember</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sp>
        <p:nvSpPr>
          <p:cNvPr id="6" name="Content Placeholder 2"/>
          <p:cNvSpPr txBox="1">
            <a:spLocks/>
          </p:cNvSpPr>
          <p:nvPr/>
        </p:nvSpPr>
        <p:spPr>
          <a:xfrm>
            <a:off x="272221" y="995343"/>
            <a:ext cx="8215370" cy="5286412"/>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a non-confrontational manner</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Do not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if the client is </a:t>
            </a: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intoxicated</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Tell the client what you are doing and why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Discuss confidentiality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Acknowledge a low score (positive</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reinforcement)</a:t>
            </a: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Tx/>
              <a:buSzTx/>
              <a:buFontTx/>
              <a:buNone/>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www.scientificamerican.com/media/inline/2F827F8B-F209-4462-BB830B0F34C748C6_1.jpg"/>
          <p:cNvPicPr>
            <a:picLocks noChangeAspect="1" noChangeArrowheads="1"/>
          </p:cNvPicPr>
          <p:nvPr/>
        </p:nvPicPr>
        <p:blipFill>
          <a:blip r:embed="rId3" cstate="print"/>
          <a:srcRect l="9143" t="3682"/>
          <a:stretch>
            <a:fillRect/>
          </a:stretch>
        </p:blipFill>
        <p:spPr bwMode="auto">
          <a:xfrm>
            <a:off x="8559029" y="2638417"/>
            <a:ext cx="2129609" cy="373856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991" y="253033"/>
            <a:ext cx="6986264" cy="714679"/>
          </a:xfrm>
        </p:spPr>
        <p:txBody>
          <a:bodyPr/>
          <a:lstStyle/>
          <a:p>
            <a:r>
              <a:rPr lang="en-GB" dirty="0" smtClean="0"/>
              <a:t>References</a:t>
            </a:r>
            <a:endParaRPr lang="en-GB" dirty="0"/>
          </a:p>
        </p:txBody>
      </p:sp>
      <p:sp>
        <p:nvSpPr>
          <p:cNvPr id="3" name="Content Placeholder 2"/>
          <p:cNvSpPr>
            <a:spLocks noGrp="1"/>
          </p:cNvSpPr>
          <p:nvPr>
            <p:ph idx="1"/>
          </p:nvPr>
        </p:nvSpPr>
        <p:spPr>
          <a:xfrm>
            <a:off x="663799" y="901105"/>
            <a:ext cx="9384119" cy="4843633"/>
          </a:xfrm>
        </p:spPr>
        <p:txBody>
          <a:bodyPr/>
          <a:lstStyle/>
          <a:p>
            <a:pPr>
              <a:spcBef>
                <a:spcPts val="0"/>
              </a:spcBef>
              <a:spcAft>
                <a:spcPts val="0"/>
              </a:spcAft>
              <a:buFont typeface="Symbol"/>
              <a:buChar char=""/>
            </a:pPr>
            <a:r>
              <a:rPr lang="en-GB" sz="1400" dirty="0">
                <a:ea typeface="Calibri"/>
                <a:cs typeface="Times New Roman"/>
              </a:rPr>
              <a:t>Anderson, P.  (2008) Reducing heavy drinking and alcohol admissions (Unpublished) Department of Health.</a:t>
            </a:r>
          </a:p>
          <a:p>
            <a:pPr>
              <a:spcBef>
                <a:spcPts val="0"/>
              </a:spcBef>
              <a:spcAft>
                <a:spcPts val="0"/>
              </a:spcAft>
              <a:buFont typeface="Symbol"/>
              <a:buChar char=""/>
            </a:pPr>
            <a:r>
              <a:rPr lang="en-GB" sz="1400" dirty="0">
                <a:ea typeface="Calibri"/>
                <a:cs typeface="Times New Roman"/>
              </a:rPr>
              <a:t>Fleming, M.F., Marlon, M.P., French, M.T., </a:t>
            </a:r>
            <a:r>
              <a:rPr lang="en-GB" sz="1400" dirty="0" err="1">
                <a:ea typeface="Calibri"/>
                <a:cs typeface="Times New Roman"/>
              </a:rPr>
              <a:t>Manwell</a:t>
            </a:r>
            <a:r>
              <a:rPr lang="en-GB" sz="1400" dirty="0">
                <a:ea typeface="Calibri"/>
                <a:cs typeface="Times New Roman"/>
              </a:rPr>
              <a:t>, L.B., </a:t>
            </a:r>
            <a:r>
              <a:rPr lang="en-GB" sz="1400" dirty="0" err="1">
                <a:ea typeface="Calibri"/>
                <a:cs typeface="Times New Roman"/>
              </a:rPr>
              <a:t>Stauffacher</a:t>
            </a:r>
            <a:r>
              <a:rPr lang="en-GB" sz="1400" dirty="0">
                <a:ea typeface="Calibri"/>
                <a:cs typeface="Times New Roman"/>
              </a:rPr>
              <a:t>, E.A. and Barry, K.L. (2000) Benefit cost analysis of brief physician advice with problem drinkers in primary care settings, Medical Care, 31(1): 7-18.</a:t>
            </a:r>
          </a:p>
          <a:p>
            <a:pPr>
              <a:spcBef>
                <a:spcPts val="0"/>
              </a:spcBef>
              <a:spcAft>
                <a:spcPts val="0"/>
              </a:spcAft>
              <a:buFont typeface="Symbol"/>
              <a:buChar char=""/>
            </a:pPr>
            <a:r>
              <a:rPr lang="en-GB" sz="1400" dirty="0">
                <a:ea typeface="Calibri"/>
                <a:cs typeface="Times New Roman"/>
              </a:rPr>
              <a:t>Kaner E, Beyer F, Dickinson H, </a:t>
            </a:r>
            <a:r>
              <a:rPr lang="en-GB" sz="1400" dirty="0" err="1">
                <a:ea typeface="Calibri"/>
                <a:cs typeface="Times New Roman"/>
              </a:rPr>
              <a:t>Pienaar</a:t>
            </a:r>
            <a:r>
              <a:rPr lang="en-GB" sz="1400" dirty="0">
                <a:ea typeface="Calibri"/>
                <a:cs typeface="Times New Roman"/>
              </a:rPr>
              <a:t> E, Campbell F, Schlesinger C, Heather N, Saunders J, </a:t>
            </a:r>
            <a:r>
              <a:rPr lang="en-GB" sz="1400" dirty="0" err="1">
                <a:ea typeface="Calibri"/>
                <a:cs typeface="Times New Roman"/>
              </a:rPr>
              <a:t>Bernand</a:t>
            </a:r>
            <a:r>
              <a:rPr lang="en-GB" sz="1400" dirty="0">
                <a:ea typeface="Calibri"/>
                <a:cs typeface="Times New Roman"/>
              </a:rPr>
              <a:t> B. Brief interventions for excessive drinkers in primary health care settings. Cochrane Database of Systematic Reviews 2007, Issue 2. Art No.: CD004148 DOI: 10.1002/14651858.CD004148.pub3.</a:t>
            </a:r>
          </a:p>
          <a:p>
            <a:pPr>
              <a:spcBef>
                <a:spcPts val="0"/>
              </a:spcBef>
              <a:spcAft>
                <a:spcPts val="0"/>
              </a:spcAft>
              <a:buFont typeface="Symbol"/>
              <a:buChar char=""/>
            </a:pPr>
            <a:r>
              <a:rPr lang="en-GB" sz="1400" dirty="0">
                <a:ea typeface="Calibri"/>
                <a:cs typeface="Times New Roman"/>
              </a:rPr>
              <a:t>Kaner E, et.al .Effectiveness of screening and brief alcohol intervention in primary care (SIPS trial): pragmatic cluster randomised controlled trial. BMJ 2013;346:e8501</a:t>
            </a:r>
          </a:p>
          <a:p>
            <a:pPr>
              <a:spcBef>
                <a:spcPts val="0"/>
              </a:spcBef>
              <a:spcAft>
                <a:spcPts val="0"/>
              </a:spcAft>
              <a:buFont typeface="Symbol"/>
              <a:buChar char=""/>
            </a:pPr>
            <a:r>
              <a:rPr lang="en-GB" sz="1400" dirty="0">
                <a:ea typeface="Calibri"/>
                <a:cs typeface="Times New Roman"/>
              </a:rPr>
              <a:t>Moyer, A., Finney, J., Swearingen, C. and </a:t>
            </a:r>
            <a:r>
              <a:rPr lang="en-GB" sz="1400" dirty="0" err="1">
                <a:ea typeface="Calibri"/>
                <a:cs typeface="Times New Roman"/>
              </a:rPr>
              <a:t>Vergun</a:t>
            </a:r>
            <a:r>
              <a:rPr lang="en-GB" sz="1400" dirty="0">
                <a:ea typeface="Calibri"/>
                <a:cs typeface="Times New Roman"/>
              </a:rPr>
              <a:t>, P. (2002) Brief Interventions for alcohol problems: a meta-analytic review of controlled investigations in treatment -seeking and non-treatment seeking populations, Addiction, 97, 279-292.</a:t>
            </a:r>
          </a:p>
          <a:p>
            <a:pPr>
              <a:spcBef>
                <a:spcPts val="0"/>
              </a:spcBef>
              <a:spcAft>
                <a:spcPts val="0"/>
              </a:spcAft>
              <a:buFont typeface="Symbol"/>
              <a:buChar char=""/>
            </a:pPr>
            <a:r>
              <a:rPr lang="en-GB" sz="1400" dirty="0">
                <a:ea typeface="Calibri"/>
                <a:cs typeface="Times New Roman"/>
              </a:rPr>
              <a:t>University of Sheffield (2009) Modelling to assess the effectiveness and cost effectiveness of public health related strategies and interventions to reduce alcohol attributable harm in England using the Sheffield alcohol policy model version 2.0 [online].  Available from </a:t>
            </a:r>
            <a:r>
              <a:rPr lang="en-GB" sz="1400" dirty="0" smtClean="0">
                <a:ea typeface="Calibri"/>
                <a:cs typeface="Times New Roman"/>
                <a:hlinkClick r:id="rId2"/>
              </a:rPr>
              <a:t>www.nice.org.uk/guidance/PH24</a:t>
            </a:r>
            <a:endParaRPr lang="en-GB" sz="1400" dirty="0">
              <a:ea typeface="Calibri"/>
              <a:cs typeface="Times New Roman"/>
            </a:endParaRPr>
          </a:p>
          <a:p>
            <a:pPr>
              <a:spcBef>
                <a:spcPts val="0"/>
              </a:spcBef>
              <a:spcAft>
                <a:spcPts val="0"/>
              </a:spcAft>
              <a:buFont typeface="Symbol"/>
              <a:buChar char=""/>
            </a:pPr>
            <a:r>
              <a:rPr lang="en-GB" sz="1400" dirty="0">
                <a:ea typeface="Calibri"/>
                <a:cs typeface="Times New Roman"/>
              </a:rPr>
              <a:t>Whitlock, E.P., </a:t>
            </a:r>
            <a:r>
              <a:rPr lang="en-GB" sz="1400" dirty="0" err="1">
                <a:ea typeface="Calibri"/>
                <a:cs typeface="Times New Roman"/>
              </a:rPr>
              <a:t>Polen</a:t>
            </a:r>
            <a:r>
              <a:rPr lang="en-GB" sz="1400" dirty="0">
                <a:ea typeface="Calibri"/>
                <a:cs typeface="Times New Roman"/>
              </a:rPr>
              <a:t>, M.R., Green, C.A., Orleans, T. and Klein, J. (2004) </a:t>
            </a:r>
            <a:r>
              <a:rPr lang="en-GB" sz="1400" dirty="0" err="1">
                <a:ea typeface="Calibri"/>
                <a:cs typeface="Times New Roman"/>
              </a:rPr>
              <a:t>Behavioral</a:t>
            </a:r>
            <a:r>
              <a:rPr lang="en-GB" sz="1400" dirty="0">
                <a:ea typeface="Calibri"/>
                <a:cs typeface="Times New Roman"/>
              </a:rPr>
              <a:t> counselling interventions in primary care to reduce risky/harmful alcohol use by adults: a summary of the evidence for the US Preventive Services Task Force. Annals of Internal Medicine, 140, 557-568.</a:t>
            </a:r>
          </a:p>
          <a:p>
            <a:pPr>
              <a:spcBef>
                <a:spcPts val="0"/>
              </a:spcBef>
              <a:spcAft>
                <a:spcPts val="0"/>
              </a:spcAft>
              <a:buFont typeface="Symbol"/>
              <a:buChar char=""/>
            </a:pPr>
            <a:r>
              <a:rPr lang="en-GB" sz="1400" dirty="0" err="1">
                <a:ea typeface="Calibri"/>
                <a:cs typeface="Times New Roman"/>
              </a:rPr>
              <a:t>Wilk</a:t>
            </a:r>
            <a:r>
              <a:rPr lang="en-GB" sz="1400" dirty="0">
                <a:ea typeface="Calibri"/>
                <a:cs typeface="Times New Roman"/>
              </a:rPr>
              <a:t>, A.I., Jensen, N.M. and </a:t>
            </a:r>
            <a:r>
              <a:rPr lang="en-GB" sz="1400" dirty="0" err="1">
                <a:ea typeface="Calibri"/>
                <a:cs typeface="Times New Roman"/>
              </a:rPr>
              <a:t>Havighurst</a:t>
            </a:r>
            <a:r>
              <a:rPr lang="en-GB" sz="1400" dirty="0">
                <a:ea typeface="Calibri"/>
                <a:cs typeface="Times New Roman"/>
              </a:rPr>
              <a:t>, T.C. (1997) Meta-analysis of randomized control trials addressing brief interventions in heavy alcohol drinkers, Journal of General Internal Medicine, 12, 274-283.</a:t>
            </a:r>
          </a:p>
          <a:p>
            <a:pPr>
              <a:spcBef>
                <a:spcPts val="0"/>
              </a:spcBef>
              <a:spcAft>
                <a:spcPts val="0"/>
              </a:spcAft>
            </a:pPr>
            <a:r>
              <a:rPr lang="en-GB" sz="1400" dirty="0" smtClean="0">
                <a:ea typeface="Calibri"/>
                <a:cs typeface="Times New Roman"/>
              </a:rPr>
              <a:t>NICE GUIDANCE:  </a:t>
            </a:r>
            <a:r>
              <a:rPr lang="en-GB" sz="1400" dirty="0" smtClean="0">
                <a:ea typeface="Calibri"/>
                <a:cs typeface="Times New Roman"/>
                <a:hlinkClick r:id="rId3"/>
              </a:rPr>
              <a:t>http</a:t>
            </a:r>
            <a:r>
              <a:rPr lang="en-GB" sz="1400" dirty="0">
                <a:ea typeface="Calibri"/>
                <a:cs typeface="Times New Roman"/>
                <a:hlinkClick r:id="rId3"/>
              </a:rPr>
              <a:t>://</a:t>
            </a:r>
            <a:r>
              <a:rPr lang="en-GB" sz="1400" dirty="0" smtClean="0">
                <a:ea typeface="Calibri"/>
                <a:cs typeface="Times New Roman"/>
                <a:hlinkClick r:id="rId3"/>
              </a:rPr>
              <a:t>guidance.nice.org.uk/PH24</a:t>
            </a:r>
            <a:endParaRPr lang="en-GB" sz="1400" dirty="0" smtClean="0">
              <a:ea typeface="Calibri"/>
              <a:cs typeface="Times New Roman"/>
            </a:endParaRPr>
          </a:p>
          <a:p>
            <a:pPr marL="0" indent="0">
              <a:spcBef>
                <a:spcPts val="0"/>
              </a:spcBef>
              <a:spcAft>
                <a:spcPts val="0"/>
              </a:spcAft>
              <a:buNone/>
            </a:pPr>
            <a:endParaRPr lang="en-GB" sz="1400" dirty="0">
              <a:ea typeface="Calibri"/>
              <a:cs typeface="Times New Roman"/>
            </a:endParaRP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123613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93088" cy="1219200"/>
          </a:xfrm>
        </p:spPr>
        <p:txBody>
          <a:bodyPr/>
          <a:lstStyle/>
          <a:p>
            <a:r>
              <a:rPr lang="en-GB" sz="4000" dirty="0"/>
              <a:t>CMOs low-risk drinking guideline</a:t>
            </a:r>
          </a:p>
        </p:txBody>
      </p:sp>
      <p:sp>
        <p:nvSpPr>
          <p:cNvPr id="3" name="Content Placeholder 2"/>
          <p:cNvSpPr>
            <a:spLocks noGrp="1"/>
          </p:cNvSpPr>
          <p:nvPr>
            <p:ph idx="1"/>
          </p:nvPr>
        </p:nvSpPr>
        <p:spPr/>
        <p:txBody>
          <a:bodyPr/>
          <a:lstStyle/>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You are </a:t>
            </a:r>
            <a:r>
              <a:rPr lang="en-GB" sz="2400" b="1" kern="1200" dirty="0">
                <a:solidFill>
                  <a:prstClr val="black"/>
                </a:solidFill>
                <a:latin typeface="Arial" pitchFamily="34" charset="0"/>
                <a:ea typeface="ヒラギノ角ゴ Pro W3" pitchFamily="84" charset="-128"/>
              </a:rPr>
              <a:t>safest not to drink regularly more than 14 units per week</a:t>
            </a:r>
            <a:r>
              <a:rPr lang="en-GB" sz="2400" kern="1200" dirty="0">
                <a:solidFill>
                  <a:prstClr val="black"/>
                </a:solidFill>
                <a:latin typeface="Arial" pitchFamily="34" charset="0"/>
                <a:ea typeface="ヒラギノ角ゴ Pro W3" pitchFamily="84" charset="-128"/>
              </a:rPr>
              <a:t> to keep health risks from drinking alcohol to a low level. This advice applies to both men and women</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It is best to </a:t>
            </a:r>
            <a:r>
              <a:rPr lang="en-GB" sz="2400" b="1" kern="1200" dirty="0">
                <a:solidFill>
                  <a:prstClr val="black"/>
                </a:solidFill>
                <a:latin typeface="Arial" pitchFamily="34" charset="0"/>
                <a:ea typeface="ヒラギノ角ゴ Pro W3" pitchFamily="84" charset="-128"/>
              </a:rPr>
              <a:t>spread this drinking over 3 days or more </a:t>
            </a:r>
            <a:r>
              <a:rPr lang="en-GB" sz="2400" kern="1200" dirty="0">
                <a:solidFill>
                  <a:prstClr val="black"/>
                </a:solidFill>
                <a:latin typeface="Arial" pitchFamily="34" charset="0"/>
                <a:ea typeface="ヒラギノ角ゴ Pro W3" pitchFamily="84" charset="-128"/>
              </a:rPr>
              <a:t>during the week</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A good way to help you keep the risk low is to </a:t>
            </a:r>
            <a:r>
              <a:rPr lang="en-GB" sz="2400" b="1" kern="1200" dirty="0">
                <a:solidFill>
                  <a:prstClr val="black"/>
                </a:solidFill>
                <a:latin typeface="Arial" pitchFamily="34" charset="0"/>
                <a:ea typeface="ヒラギノ角ゴ Pro W3" pitchFamily="84" charset="-128"/>
              </a:rPr>
              <a:t>have several drink-free days each week</a:t>
            </a:r>
            <a:endParaRPr lang="en-GB" sz="2400" b="1" kern="1200" dirty="0">
              <a:solidFill>
                <a:srgbClr val="000000"/>
              </a:solidFill>
              <a:latin typeface="Arial" pitchFamily="34" charset="0"/>
              <a:ea typeface="ヒラギノ角ゴ Pro W3" pitchFamily="84" charset="-128"/>
            </a:endParaRPr>
          </a:p>
          <a:p>
            <a:pPr marL="342900" lvl="0" indent="-342900" defTabSz="914400" eaLnBrk="0" hangingPunct="0">
              <a:spcBef>
                <a:spcPts val="1200"/>
              </a:spcBef>
              <a:buFont typeface="Arial" panose="020B0604020202020204" pitchFamily="34" charset="0"/>
              <a:buChar char="•"/>
            </a:pPr>
            <a:r>
              <a:rPr lang="en-GB" altLang="en-US" sz="2400" kern="1200" dirty="0">
                <a:solidFill>
                  <a:srgbClr val="000000"/>
                </a:solidFill>
                <a:latin typeface="Arial" pitchFamily="34" charset="0"/>
                <a:ea typeface="Times New Roman" pitchFamily="18" charset="0"/>
                <a:cs typeface="Frutiger-BlackCn"/>
              </a:rPr>
              <a:t>If you are </a:t>
            </a:r>
            <a:r>
              <a:rPr lang="en-GB" altLang="en-US" sz="2400" b="1" kern="1200" dirty="0">
                <a:solidFill>
                  <a:srgbClr val="000000"/>
                </a:solidFill>
                <a:latin typeface="Arial" pitchFamily="34" charset="0"/>
                <a:ea typeface="Times New Roman" pitchFamily="18" charset="0"/>
                <a:cs typeface="Frutiger-BlackCn"/>
              </a:rPr>
              <a:t>pregnant</a:t>
            </a:r>
            <a:r>
              <a:rPr lang="en-GB" altLang="en-US" sz="2400" kern="1200" dirty="0">
                <a:solidFill>
                  <a:srgbClr val="000000"/>
                </a:solidFill>
                <a:latin typeface="Arial" pitchFamily="34" charset="0"/>
                <a:ea typeface="Times New Roman" pitchFamily="18" charset="0"/>
                <a:cs typeface="Frutiger-BlackCn"/>
              </a:rPr>
              <a:t> or planning a pregnancy, </a:t>
            </a:r>
            <a:r>
              <a:rPr lang="en-GB" altLang="en-US" sz="2400" b="1" kern="1200" dirty="0">
                <a:solidFill>
                  <a:srgbClr val="000000"/>
                </a:solidFill>
                <a:latin typeface="Arial" pitchFamily="34" charset="0"/>
                <a:ea typeface="Times New Roman" pitchFamily="18" charset="0"/>
                <a:cs typeface="Frutiger-BlackCn"/>
              </a:rPr>
              <a:t>the safest approach is not to drink alcohol at all</a:t>
            </a:r>
            <a:r>
              <a:rPr lang="en-GB" altLang="en-US" sz="2400" kern="1200" dirty="0">
                <a:solidFill>
                  <a:srgbClr val="000000"/>
                </a:solidFill>
                <a:latin typeface="Arial" pitchFamily="34" charset="0"/>
                <a:ea typeface="Times New Roman" pitchFamily="18" charset="0"/>
                <a:cs typeface="Frutiger-BlackCn"/>
              </a:rPr>
              <a:t>, to keep risks to your baby to a minimum</a:t>
            </a:r>
          </a:p>
          <a:p>
            <a:endParaRPr lang="en-GB" dirty="0"/>
          </a:p>
        </p:txBody>
      </p:sp>
    </p:spTree>
    <p:extLst>
      <p:ext uri="{BB962C8B-B14F-4D97-AF65-F5344CB8AC3E}">
        <p14:creationId xmlns:p14="http://schemas.microsoft.com/office/powerpoint/2010/main" val="44251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8486" y="3247266"/>
            <a:ext cx="4824536" cy="2554545"/>
          </a:xfrm>
          <a:prstGeom prst="rect">
            <a:avLst/>
          </a:prstGeom>
          <a:solidFill>
            <a:srgbClr val="8F2032"/>
          </a:solidFill>
        </p:spPr>
        <p:txBody>
          <a:bodyPr wrap="square" rtlCol="0">
            <a:spAutoFit/>
          </a:bodyPr>
          <a:lstStyle/>
          <a:p>
            <a:r>
              <a:rPr lang="en-GB" sz="3200" b="1" dirty="0">
                <a:solidFill>
                  <a:schemeClr val="bg1"/>
                </a:solidFill>
              </a:rPr>
              <a:t>This means that roughly 1 in 4 adults might benefit from reducing their alcohol consumption</a:t>
            </a:r>
          </a:p>
        </p:txBody>
      </p:sp>
    </p:spTree>
    <p:extLst>
      <p:ext uri="{BB962C8B-B14F-4D97-AF65-F5344CB8AC3E}">
        <p14:creationId xmlns:p14="http://schemas.microsoft.com/office/powerpoint/2010/main" val="754398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23" y="253033"/>
            <a:ext cx="9067800" cy="1219200"/>
          </a:xfrm>
        </p:spPr>
        <p:txBody>
          <a:bodyPr/>
          <a:lstStyle/>
          <a:p>
            <a:r>
              <a:rPr lang="en-GB" dirty="0"/>
              <a:t>Drinking “At Risk” groups</a:t>
            </a:r>
          </a:p>
        </p:txBody>
      </p:sp>
      <p:sp>
        <p:nvSpPr>
          <p:cNvPr id="3" name="Content Placeholder 2"/>
          <p:cNvSpPr>
            <a:spLocks noGrp="1"/>
          </p:cNvSpPr>
          <p:nvPr>
            <p:ph idx="1"/>
          </p:nvPr>
        </p:nvSpPr>
        <p:spPr/>
        <p:txBody>
          <a:bodyPr/>
          <a:lstStyle/>
          <a:p>
            <a:endParaRPr lang="en-GB" dirty="0"/>
          </a:p>
        </p:txBody>
      </p:sp>
      <p:pic>
        <p:nvPicPr>
          <p:cNvPr id="4098" name="Picture 2" descr="C:\Users\don.lavoie\AppData\Local\Microsoft\Windows\Temporary Internet Files\Content.Outlook\JKY3HUI6\venn diagram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63" y="1245171"/>
            <a:ext cx="8208912" cy="5130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84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7640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8590" r="3538" b="5631"/>
          <a:stretch>
            <a:fillRect/>
          </a:stretch>
        </p:blipFill>
        <p:spPr bwMode="auto">
          <a:xfrm>
            <a:off x="0" y="757089"/>
            <a:ext cx="10688638" cy="5760640"/>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perception of alcohol risk</a:t>
            </a:r>
          </a:p>
        </p:txBody>
      </p:sp>
      <p:sp>
        <p:nvSpPr>
          <p:cNvPr id="3" name="Content Placeholder 2"/>
          <p:cNvSpPr>
            <a:spLocks noGrp="1"/>
          </p:cNvSpPr>
          <p:nvPr>
            <p:ph idx="1"/>
          </p:nvPr>
        </p:nvSpPr>
        <p:spPr>
          <a:xfrm>
            <a:off x="630695" y="2510884"/>
            <a:ext cx="9384119" cy="4099316"/>
          </a:xfrm>
        </p:spPr>
        <p:txBody>
          <a:bodyPr/>
          <a:lstStyle/>
          <a:p>
            <a:pPr marL="325898" indent="-325898">
              <a:buFont typeface="Wingdings" pitchFamily="2" charset="2"/>
              <a:buChar char="Ø"/>
            </a:pPr>
            <a:r>
              <a:rPr lang="en-GB" sz="2300" dirty="0"/>
              <a:t>Most people are unaware that they are drinking above the </a:t>
            </a:r>
            <a:r>
              <a:rPr lang="en-GB" sz="2300" dirty="0" smtClean="0"/>
              <a:t>low-risk </a:t>
            </a:r>
            <a:r>
              <a:rPr lang="en-GB" sz="2300" dirty="0"/>
              <a:t>guidelines</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do not see drinking above the </a:t>
            </a:r>
            <a:r>
              <a:rPr lang="en-GB" sz="2300" dirty="0" smtClean="0"/>
              <a:t>low-risk </a:t>
            </a:r>
            <a:r>
              <a:rPr lang="en-GB" sz="2300" dirty="0"/>
              <a:t>guidelines as a problem</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aware that alcohol caused liver problems, but few aware of its contribution to cancers  </a:t>
            </a:r>
          </a:p>
          <a:p>
            <a:pPr marL="325898" indent="-325898">
              <a:buFont typeface="Wingdings"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72662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201"/>
            <a:ext cx="10688638" cy="3240360"/>
            <a:chOff x="0" y="1405161"/>
            <a:chExt cx="10688638" cy="3240360"/>
          </a:xfrm>
        </p:grpSpPr>
        <p:grpSp>
          <p:nvGrpSpPr>
            <p:cNvPr id="23" name="Group 22"/>
            <p:cNvGrpSpPr/>
            <p:nvPr/>
          </p:nvGrpSpPr>
          <p:grpSpPr>
            <a:xfrm>
              <a:off x="231751" y="1621185"/>
              <a:ext cx="10456887" cy="2755468"/>
              <a:chOff x="231751" y="541065"/>
              <a:chExt cx="10153297" cy="2755468"/>
            </a:xfrm>
          </p:grpSpPr>
          <p:sp>
            <p:nvSpPr>
              <p:cNvPr id="7" name="TextBox 6"/>
              <p:cNvSpPr txBox="1"/>
              <p:nvPr/>
            </p:nvSpPr>
            <p:spPr>
              <a:xfrm>
                <a:off x="4696247" y="2773313"/>
                <a:ext cx="5688801" cy="523220"/>
              </a:xfrm>
              <a:prstGeom prst="rect">
                <a:avLst/>
              </a:prstGeom>
              <a:noFill/>
              <a:ln>
                <a:solidFill>
                  <a:srgbClr val="33CCCC"/>
                </a:solidFill>
              </a:ln>
            </p:spPr>
            <p:txBody>
              <a:bodyPr wrap="none" rtlCol="0">
                <a:spAutoFit/>
              </a:bodyPr>
              <a:lstStyle/>
              <a:p>
                <a:r>
                  <a:rPr lang="en-GB" sz="2800" dirty="0" smtClean="0">
                    <a:ln>
                      <a:solidFill>
                        <a:srgbClr val="33CCCC"/>
                      </a:solidFill>
                    </a:ln>
                    <a:solidFill>
                      <a:srgbClr val="C00000"/>
                    </a:solidFill>
                  </a:rPr>
                  <a:t>IBA</a:t>
                </a:r>
                <a:r>
                  <a:rPr lang="en-GB" sz="2800" dirty="0" smtClean="0">
                    <a:ln>
                      <a:solidFill>
                        <a:srgbClr val="33CCCC"/>
                      </a:solidFill>
                    </a:ln>
                    <a:solidFill>
                      <a:srgbClr val="0000FF"/>
                    </a:solidFill>
                  </a:rPr>
                  <a:t>=Identification and Brief Advice</a:t>
                </a:r>
                <a:endParaRPr lang="en-GB" sz="2800" dirty="0">
                  <a:ln>
                    <a:solidFill>
                      <a:srgbClr val="33CCCC"/>
                    </a:solidFill>
                  </a:ln>
                  <a:solidFill>
                    <a:srgbClr val="0000FF"/>
                  </a:solidFill>
                </a:endParaRPr>
              </a:p>
            </p:txBody>
          </p:sp>
          <p:sp>
            <p:nvSpPr>
              <p:cNvPr id="17" name="Rectangle 16"/>
              <p:cNvSpPr/>
              <p:nvPr/>
            </p:nvSpPr>
            <p:spPr>
              <a:xfrm>
                <a:off x="231751" y="541065"/>
                <a:ext cx="5247975" cy="523220"/>
              </a:xfrm>
              <a:prstGeom prst="rect">
                <a:avLst/>
              </a:prstGeom>
              <a:ln>
                <a:solidFill>
                  <a:srgbClr val="33CCCC"/>
                </a:solidFill>
              </a:ln>
            </p:spPr>
            <p:txBody>
              <a:bodyPr wrap="none">
                <a:spAutoFit/>
              </a:bodyPr>
              <a:lstStyle/>
              <a:p>
                <a:r>
                  <a:rPr lang="en-GB" sz="2800" dirty="0" smtClean="0">
                    <a:ln>
                      <a:solidFill>
                        <a:srgbClr val="33CCCC"/>
                      </a:solidFill>
                    </a:ln>
                    <a:solidFill>
                      <a:srgbClr val="33CCCC"/>
                    </a:solidFill>
                  </a:rPr>
                  <a:t>ABI</a:t>
                </a:r>
                <a:r>
                  <a:rPr lang="en-GB" sz="2800" dirty="0" smtClean="0">
                    <a:ln>
                      <a:solidFill>
                        <a:srgbClr val="33CCCC"/>
                      </a:solidFill>
                    </a:ln>
                    <a:solidFill>
                      <a:srgbClr val="0000FF"/>
                    </a:solidFill>
                  </a:rPr>
                  <a:t> = Alcohol Brief Intervention </a:t>
                </a:r>
              </a:p>
            </p:txBody>
          </p:sp>
          <p:graphicFrame>
            <p:nvGraphicFramePr>
              <p:cNvPr id="22" name="Diagram 21"/>
              <p:cNvGraphicFramePr/>
              <p:nvPr/>
            </p:nvGraphicFramePr>
            <p:xfrm>
              <a:off x="3328095" y="1045121"/>
              <a:ext cx="3490871" cy="17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5" name="Group 24"/>
            <p:cNvGrpSpPr/>
            <p:nvPr/>
          </p:nvGrpSpPr>
          <p:grpSpPr>
            <a:xfrm>
              <a:off x="0" y="1405161"/>
              <a:ext cx="10688638" cy="3240360"/>
              <a:chOff x="0" y="1549177"/>
              <a:chExt cx="10688638" cy="3240360"/>
            </a:xfrm>
          </p:grpSpPr>
          <p:pic>
            <p:nvPicPr>
              <p:cNvPr id="6" name="Picture 2"/>
              <p:cNvPicPr>
                <a:picLocks noChangeAspect="1" noChangeArrowheads="1"/>
              </p:cNvPicPr>
              <p:nvPr/>
            </p:nvPicPr>
            <p:blipFill>
              <a:blip r:embed="rId8" cstate="print"/>
              <a:srcRect/>
              <a:stretch>
                <a:fillRect/>
              </a:stretch>
            </p:blipFill>
            <p:spPr bwMode="auto">
              <a:xfrm>
                <a:off x="9132308" y="1621185"/>
                <a:ext cx="1556330" cy="1181526"/>
              </a:xfrm>
              <a:prstGeom prst="rect">
                <a:avLst/>
              </a:prstGeom>
              <a:noFill/>
              <a:ln w="9525">
                <a:noFill/>
                <a:miter lim="800000"/>
                <a:headEnd/>
                <a:tailEnd/>
              </a:ln>
              <a:effectLst/>
            </p:spPr>
          </p:pic>
          <p:sp>
            <p:nvSpPr>
              <p:cNvPr id="24" name="Rectangle 23"/>
              <p:cNvSpPr/>
              <p:nvPr/>
            </p:nvSpPr>
            <p:spPr bwMode="auto">
              <a:xfrm>
                <a:off x="0" y="1549177"/>
                <a:ext cx="10688638" cy="3240360"/>
              </a:xfrm>
              <a:prstGeom prst="rect">
                <a:avLst/>
              </a:prstGeom>
              <a:noFill/>
              <a:ln w="952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
        <p:nvSpPr>
          <p:cNvPr id="27"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30" name="Group 29"/>
          <p:cNvGrpSpPr/>
          <p:nvPr/>
        </p:nvGrpSpPr>
        <p:grpSpPr>
          <a:xfrm>
            <a:off x="303759" y="1261145"/>
            <a:ext cx="10384879" cy="5112568"/>
            <a:chOff x="303759" y="1261145"/>
            <a:chExt cx="10688638" cy="5112568"/>
          </a:xfrm>
        </p:grpSpPr>
        <p:sp>
          <p:nvSpPr>
            <p:cNvPr id="11"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29" name="Picture 2"/>
            <p:cNvPicPr>
              <a:picLocks noChangeAspect="1" noChangeArrowheads="1"/>
            </p:cNvPicPr>
            <p:nvPr/>
          </p:nvPicPr>
          <p:blipFill>
            <a:blip r:embed="rId9" cstate="print"/>
            <a:srcRect/>
            <a:stretch>
              <a:fillRect/>
            </a:stretch>
          </p:blipFill>
          <p:spPr bwMode="auto">
            <a:xfrm>
              <a:off x="8412228" y="4645521"/>
              <a:ext cx="2276410" cy="1728192"/>
            </a:xfrm>
            <a:prstGeom prst="rect">
              <a:avLst/>
            </a:prstGeom>
            <a:noFill/>
            <a:ln w="9525">
              <a:noFill/>
              <a:miter lim="800000"/>
              <a:headEnd/>
              <a:tailEnd/>
            </a:ln>
            <a:effectLst/>
          </p:spPr>
        </p:pic>
      </p:grpSp>
    </p:spTree>
    <p:extLst>
      <p:ext uri="{BB962C8B-B14F-4D97-AF65-F5344CB8AC3E}">
        <p14:creationId xmlns:p14="http://schemas.microsoft.com/office/powerpoint/2010/main" val="2283924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5733</TotalTime>
  <Words>1338</Words>
  <Application>Microsoft Office PowerPoint</Application>
  <PresentationFormat>Custom</PresentationFormat>
  <Paragraphs>196</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PowerPoint Presentation</vt:lpstr>
      <vt:lpstr>What we hope to cover</vt:lpstr>
      <vt:lpstr>CMOs low-risk drinking guideline</vt:lpstr>
      <vt:lpstr>PowerPoint Presentation</vt:lpstr>
      <vt:lpstr>Drinking “At Risk” groups</vt:lpstr>
      <vt:lpstr>Health Harms</vt:lpstr>
      <vt:lpstr>PowerPoint Presentation</vt:lpstr>
      <vt:lpstr>Public perception of alcohol risk</vt:lpstr>
      <vt:lpstr>What is an Alcohol Identification &amp;  Brief Advice (IBA)?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Drinkaware</vt:lpstr>
      <vt:lpstr>PowerPoint Presentation</vt:lpstr>
      <vt:lpstr>Patient reluctant to take up a referral </vt:lpstr>
      <vt:lpstr>PowerPoint Presentation</vt:lpstr>
      <vt:lpstr>References</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Don Lavoie</cp:lastModifiedBy>
  <cp:revision>512</cp:revision>
  <dcterms:created xsi:type="dcterms:W3CDTF">2010-01-28T14:43:59Z</dcterms:created>
  <dcterms:modified xsi:type="dcterms:W3CDTF">2017-12-12T14:22:03Z</dcterms:modified>
</cp:coreProperties>
</file>