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21383625" cy="30275213"/>
  <p:notesSz cx="6797675" cy="9926638"/>
  <p:defaultTextStyle>
    <a:defPPr>
      <a:defRPr lang="en-US"/>
    </a:defPPr>
    <a:lvl1pPr marL="0" algn="l" defTabSz="2479477" rtl="0" eaLnBrk="1" latinLnBrk="0" hangingPunct="1">
      <a:defRPr sz="4881" kern="1200">
        <a:solidFill>
          <a:schemeClr val="tx1"/>
        </a:solidFill>
        <a:latin typeface="+mn-lt"/>
        <a:ea typeface="+mn-ea"/>
        <a:cs typeface="+mn-cs"/>
      </a:defRPr>
    </a:lvl1pPr>
    <a:lvl2pPr marL="1239738" algn="l" defTabSz="2479477" rtl="0" eaLnBrk="1" latinLnBrk="0" hangingPunct="1">
      <a:defRPr sz="4881" kern="1200">
        <a:solidFill>
          <a:schemeClr val="tx1"/>
        </a:solidFill>
        <a:latin typeface="+mn-lt"/>
        <a:ea typeface="+mn-ea"/>
        <a:cs typeface="+mn-cs"/>
      </a:defRPr>
    </a:lvl2pPr>
    <a:lvl3pPr marL="2479477" algn="l" defTabSz="2479477" rtl="0" eaLnBrk="1" latinLnBrk="0" hangingPunct="1">
      <a:defRPr sz="4881" kern="1200">
        <a:solidFill>
          <a:schemeClr val="tx1"/>
        </a:solidFill>
        <a:latin typeface="+mn-lt"/>
        <a:ea typeface="+mn-ea"/>
        <a:cs typeface="+mn-cs"/>
      </a:defRPr>
    </a:lvl3pPr>
    <a:lvl4pPr marL="3719214" algn="l" defTabSz="2479477" rtl="0" eaLnBrk="1" latinLnBrk="0" hangingPunct="1">
      <a:defRPr sz="4881" kern="1200">
        <a:solidFill>
          <a:schemeClr val="tx1"/>
        </a:solidFill>
        <a:latin typeface="+mn-lt"/>
        <a:ea typeface="+mn-ea"/>
        <a:cs typeface="+mn-cs"/>
      </a:defRPr>
    </a:lvl4pPr>
    <a:lvl5pPr marL="4958952" algn="l" defTabSz="2479477" rtl="0" eaLnBrk="1" latinLnBrk="0" hangingPunct="1">
      <a:defRPr sz="4881" kern="1200">
        <a:solidFill>
          <a:schemeClr val="tx1"/>
        </a:solidFill>
        <a:latin typeface="+mn-lt"/>
        <a:ea typeface="+mn-ea"/>
        <a:cs typeface="+mn-cs"/>
      </a:defRPr>
    </a:lvl5pPr>
    <a:lvl6pPr marL="6198690" algn="l" defTabSz="2479477" rtl="0" eaLnBrk="1" latinLnBrk="0" hangingPunct="1">
      <a:defRPr sz="4881" kern="1200">
        <a:solidFill>
          <a:schemeClr val="tx1"/>
        </a:solidFill>
        <a:latin typeface="+mn-lt"/>
        <a:ea typeface="+mn-ea"/>
        <a:cs typeface="+mn-cs"/>
      </a:defRPr>
    </a:lvl6pPr>
    <a:lvl7pPr marL="7438429" algn="l" defTabSz="2479477" rtl="0" eaLnBrk="1" latinLnBrk="0" hangingPunct="1">
      <a:defRPr sz="4881" kern="1200">
        <a:solidFill>
          <a:schemeClr val="tx1"/>
        </a:solidFill>
        <a:latin typeface="+mn-lt"/>
        <a:ea typeface="+mn-ea"/>
        <a:cs typeface="+mn-cs"/>
      </a:defRPr>
    </a:lvl7pPr>
    <a:lvl8pPr marL="8678167" algn="l" defTabSz="2479477" rtl="0" eaLnBrk="1" latinLnBrk="0" hangingPunct="1">
      <a:defRPr sz="4881" kern="1200">
        <a:solidFill>
          <a:schemeClr val="tx1"/>
        </a:solidFill>
        <a:latin typeface="+mn-lt"/>
        <a:ea typeface="+mn-ea"/>
        <a:cs typeface="+mn-cs"/>
      </a:defRPr>
    </a:lvl8pPr>
    <a:lvl9pPr marL="9917905" algn="l" defTabSz="2479477" rtl="0" eaLnBrk="1" latinLnBrk="0" hangingPunct="1">
      <a:defRPr sz="4881"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E8F5"/>
    <a:srgbClr val="F5F1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napToGrid="0">
      <p:cViewPr>
        <p:scale>
          <a:sx n="50" d="100"/>
          <a:sy n="50" d="100"/>
        </p:scale>
        <p:origin x="108" y="-72"/>
      </p:cViewPr>
      <p:guideLst>
        <p:guide orient="horz" pos="9535"/>
        <p:guide pos="67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hyperlink" Target="http://www.alcohollearning/"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www.alcohollearning/" TargetMode="Externa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4386BB-A3B7-4F7D-9749-7A99C24957E6}" type="doc">
      <dgm:prSet loTypeId="urn:microsoft.com/office/officeart/2009/3/layout/StepUpProcess" loCatId="process" qsTypeId="urn:microsoft.com/office/officeart/2005/8/quickstyle/simple1" qsCatId="simple" csTypeId="urn:microsoft.com/office/officeart/2005/8/colors/colorful1#1" csCatId="colorful" phldr="1"/>
      <dgm:spPr/>
      <dgm:t>
        <a:bodyPr/>
        <a:lstStyle/>
        <a:p>
          <a:endParaRPr lang="en-GB"/>
        </a:p>
      </dgm:t>
    </dgm:pt>
    <dgm:pt modelId="{9E176AFF-370D-42F1-8D82-AF2E617B7872}">
      <dgm:prSet phldrT="[Text]" custT="1"/>
      <dgm:spPr/>
      <dgm:t>
        <a:bodyPr/>
        <a:lstStyle/>
        <a:p>
          <a:pPr algn="l"/>
          <a:r>
            <a:rPr lang="en-GB" sz="3200" b="1" u="none" dirty="0" smtClean="0">
              <a:solidFill>
                <a:schemeClr val="tx1"/>
              </a:solidFill>
            </a:rPr>
            <a:t>Year 1</a:t>
          </a:r>
        </a:p>
        <a:p>
          <a:pPr algn="l"/>
          <a:r>
            <a:rPr lang="en-GB" sz="3200" b="0" dirty="0" smtClean="0">
              <a:solidFill>
                <a:schemeClr val="tx1"/>
              </a:solidFill>
            </a:rPr>
            <a:t>Theories of health behaviour change, health promotion and health inequality</a:t>
          </a:r>
        </a:p>
        <a:p>
          <a:pPr algn="l"/>
          <a:r>
            <a:rPr lang="en-GB" sz="3200" b="0" dirty="0" smtClean="0">
              <a:solidFill>
                <a:schemeClr val="tx1"/>
              </a:solidFill>
            </a:rPr>
            <a:t>Identifying readiness to change (with peers and simulated patients)</a:t>
          </a:r>
        </a:p>
        <a:p>
          <a:pPr algn="l"/>
          <a:r>
            <a:rPr lang="en-GB" sz="3200" b="0" dirty="0" smtClean="0">
              <a:solidFill>
                <a:schemeClr val="tx1"/>
              </a:solidFill>
            </a:rPr>
            <a:t>Practicing taking lifestyle histories  and initiating behaviour change conversations (peers)</a:t>
          </a:r>
        </a:p>
        <a:p>
          <a:pPr algn="l"/>
          <a:r>
            <a:rPr lang="en-GB" sz="3200" b="0" dirty="0" smtClean="0">
              <a:solidFill>
                <a:schemeClr val="tx1"/>
              </a:solidFill>
            </a:rPr>
            <a:t>‘Making Every Contact Count’ training</a:t>
          </a:r>
        </a:p>
      </dgm:t>
    </dgm:pt>
    <dgm:pt modelId="{F4C4C78B-17EA-475A-97D3-2AE4F3333CC5}" type="parTrans" cxnId="{99251B74-D82E-473A-9C1C-96A94A533FAF}">
      <dgm:prSet/>
      <dgm:spPr/>
      <dgm:t>
        <a:bodyPr/>
        <a:lstStyle/>
        <a:p>
          <a:endParaRPr lang="en-GB"/>
        </a:p>
      </dgm:t>
    </dgm:pt>
    <dgm:pt modelId="{54559889-B3F1-4513-9295-2AFF61068697}" type="sibTrans" cxnId="{99251B74-D82E-473A-9C1C-96A94A533FAF}">
      <dgm:prSet/>
      <dgm:spPr/>
      <dgm:t>
        <a:bodyPr/>
        <a:lstStyle/>
        <a:p>
          <a:endParaRPr lang="en-GB"/>
        </a:p>
      </dgm:t>
    </dgm:pt>
    <dgm:pt modelId="{F882D945-83AB-4783-9D8D-EE806C4DBF0A}">
      <dgm:prSet phldrT="[Text]" custT="1"/>
      <dgm:spPr/>
      <dgm:t>
        <a:bodyPr/>
        <a:lstStyle/>
        <a:p>
          <a:r>
            <a:rPr lang="en-GB" sz="3200" b="1" u="none" dirty="0" smtClean="0">
              <a:solidFill>
                <a:schemeClr val="tx1"/>
              </a:solidFill>
            </a:rPr>
            <a:t>Early Year 2</a:t>
          </a:r>
        </a:p>
        <a:p>
          <a:r>
            <a:rPr lang="en-GB" sz="3200" dirty="0" smtClean="0">
              <a:solidFill>
                <a:schemeClr val="tx1"/>
              </a:solidFill>
            </a:rPr>
            <a:t>Online training courses:</a:t>
          </a:r>
        </a:p>
        <a:p>
          <a:r>
            <a:rPr lang="en-GB" sz="3200" dirty="0" smtClean="0">
              <a:solidFill>
                <a:schemeClr val="tx1"/>
              </a:solidFill>
            </a:rPr>
            <a:t>The </a:t>
          </a:r>
          <a:r>
            <a:rPr lang="en-GB" sz="3200" i="1" dirty="0" smtClean="0">
              <a:solidFill>
                <a:schemeClr val="tx1"/>
              </a:solidFill>
            </a:rPr>
            <a:t>Very Brief Advice on Smoking course</a:t>
          </a:r>
          <a:r>
            <a:rPr lang="en-GB" sz="3200" i="1" baseline="30000" dirty="0" smtClean="0">
              <a:solidFill>
                <a:schemeClr val="tx1"/>
              </a:solidFill>
            </a:rPr>
            <a:t>1</a:t>
          </a:r>
          <a:r>
            <a:rPr lang="en-GB" sz="3200" baseline="30000" dirty="0" smtClean="0">
              <a:solidFill>
                <a:schemeClr val="tx1"/>
              </a:solidFill>
            </a:rPr>
            <a:t>: </a:t>
          </a:r>
          <a:r>
            <a:rPr lang="en-GB" sz="3200" baseline="0" dirty="0" smtClean="0">
              <a:solidFill>
                <a:schemeClr val="tx1"/>
              </a:solidFill>
            </a:rPr>
            <a:t>includes core NICE competencies on helping people to quit</a:t>
          </a:r>
          <a:endParaRPr lang="en-GB" sz="3200" dirty="0" smtClean="0">
            <a:solidFill>
              <a:schemeClr val="tx1"/>
            </a:solidFill>
          </a:endParaRPr>
        </a:p>
        <a:p>
          <a:r>
            <a:rPr lang="en-GB" sz="3200" baseline="0" dirty="0" smtClean="0">
              <a:solidFill>
                <a:schemeClr val="tx1"/>
              </a:solidFill>
            </a:rPr>
            <a:t>The </a:t>
          </a:r>
          <a:r>
            <a:rPr lang="en-GB" sz="3200" i="1" baseline="0" dirty="0" smtClean="0">
              <a:solidFill>
                <a:schemeClr val="tx1"/>
              </a:solidFill>
            </a:rPr>
            <a:t>Alcohol Identification and Brief Advice  course</a:t>
          </a:r>
          <a:r>
            <a:rPr lang="en-GB" sz="3200" i="1" baseline="30000" dirty="0" smtClean="0">
              <a:solidFill>
                <a:schemeClr val="tx1"/>
              </a:solidFill>
            </a:rPr>
            <a:t>2</a:t>
          </a:r>
          <a:r>
            <a:rPr lang="en-GB" sz="3200" i="1" baseline="0" dirty="0" smtClean="0">
              <a:solidFill>
                <a:schemeClr val="tx1"/>
              </a:solidFill>
            </a:rPr>
            <a:t> </a:t>
          </a:r>
          <a:r>
            <a:rPr lang="en-GB" sz="3200" baseline="0" dirty="0" smtClean="0">
              <a:solidFill>
                <a:schemeClr val="tx1"/>
              </a:solidFill>
            </a:rPr>
            <a:t>– learn to identify patients’ risk of developing alcohol related problems and to deliver a brief intervention</a:t>
          </a:r>
        </a:p>
        <a:p>
          <a:r>
            <a:rPr lang="en-GB" sz="3200" baseline="0" dirty="0" smtClean="0">
              <a:solidFill>
                <a:schemeClr val="tx1"/>
              </a:solidFill>
            </a:rPr>
            <a:t>Practicing smoking and alcohol brief interventions with peers</a:t>
          </a:r>
        </a:p>
        <a:p>
          <a:r>
            <a:rPr lang="en-GB" sz="1800" baseline="30000" dirty="0" smtClean="0">
              <a:solidFill>
                <a:srgbClr val="0070C0"/>
              </a:solidFill>
            </a:rPr>
            <a:t>1</a:t>
          </a:r>
          <a:r>
            <a:rPr lang="en-GB" sz="1800" dirty="0" smtClean="0">
              <a:solidFill>
                <a:srgbClr val="0070C0"/>
              </a:solidFill>
            </a:rPr>
            <a:t> </a:t>
          </a:r>
          <a:r>
            <a:rPr lang="en-GB" sz="1800" i="1" u="sng" baseline="0" dirty="0" smtClean="0">
              <a:solidFill>
                <a:srgbClr val="0070C0"/>
              </a:solidFill>
            </a:rPr>
            <a:t>www.elearning.ncsct.co.uk/vba-launch </a:t>
          </a:r>
        </a:p>
        <a:p>
          <a:r>
            <a:rPr lang="en-GB" sz="1800" i="1" u="none" baseline="30000" dirty="0" smtClean="0">
              <a:solidFill>
                <a:srgbClr val="0070C0"/>
              </a:solidFill>
            </a:rPr>
            <a:t>2.</a:t>
          </a:r>
          <a:r>
            <a:rPr lang="en-GB" sz="1800" i="1" u="none" baseline="0" dirty="0" smtClean="0">
              <a:solidFill>
                <a:srgbClr val="0070C0"/>
              </a:solidFill>
            </a:rPr>
            <a:t> </a:t>
          </a:r>
          <a:r>
            <a:rPr lang="en-GB" sz="1800" i="1" u="sng" baseline="0" dirty="0" smtClean="0">
              <a:solidFill>
                <a:srgbClr val="0070C0"/>
              </a:solidFill>
              <a:hlinkClick xmlns:r="http://schemas.openxmlformats.org/officeDocument/2006/relationships" r:id="rId1"/>
            </a:rPr>
            <a:t>www.alcohollearning</a:t>
          </a:r>
          <a:r>
            <a:rPr lang="en-GB" sz="1800" i="1" u="sng" baseline="0" dirty="0" smtClean="0">
              <a:solidFill>
                <a:srgbClr val="0070C0"/>
              </a:solidFill>
            </a:rPr>
            <a:t>centre.org.uk </a:t>
          </a:r>
          <a:endParaRPr lang="en-GB" sz="1800" i="1" u="sng" dirty="0" smtClean="0">
            <a:solidFill>
              <a:srgbClr val="0070C0"/>
            </a:solidFill>
          </a:endParaRPr>
        </a:p>
      </dgm:t>
    </dgm:pt>
    <dgm:pt modelId="{E1992383-84E7-4770-90E0-E4D6FB834FFF}" type="parTrans" cxnId="{CB08B879-9579-4DA2-B1E1-00E4EC15E144}">
      <dgm:prSet/>
      <dgm:spPr/>
      <dgm:t>
        <a:bodyPr/>
        <a:lstStyle/>
        <a:p>
          <a:endParaRPr lang="en-GB"/>
        </a:p>
      </dgm:t>
    </dgm:pt>
    <dgm:pt modelId="{2DBF5124-6910-4061-89B5-777BBBE58A46}" type="sibTrans" cxnId="{CB08B879-9579-4DA2-B1E1-00E4EC15E144}">
      <dgm:prSet/>
      <dgm:spPr/>
      <dgm:t>
        <a:bodyPr/>
        <a:lstStyle/>
        <a:p>
          <a:endParaRPr lang="en-GB"/>
        </a:p>
      </dgm:t>
    </dgm:pt>
    <dgm:pt modelId="{B87A34CE-43A3-4275-90BB-F66E40899526}">
      <dgm:prSet phldrT="[Text]" custT="1"/>
      <dgm:spPr/>
      <dgm:t>
        <a:bodyPr/>
        <a:lstStyle/>
        <a:p>
          <a:r>
            <a:rPr lang="en-GB" sz="3200" b="1" u="none" dirty="0" smtClean="0">
              <a:solidFill>
                <a:schemeClr val="tx1"/>
              </a:solidFill>
            </a:rPr>
            <a:t>Mid Year 2 onwards</a:t>
          </a:r>
        </a:p>
        <a:p>
          <a:r>
            <a:rPr lang="en-GB" sz="3200" dirty="0" smtClean="0">
              <a:solidFill>
                <a:schemeClr val="tx1"/>
              </a:solidFill>
            </a:rPr>
            <a:t>Students practice the skills in the clinical setting under supervision</a:t>
          </a:r>
        </a:p>
        <a:p>
          <a:r>
            <a:rPr lang="en-GB" sz="3200" dirty="0" smtClean="0">
              <a:solidFill>
                <a:schemeClr val="tx1"/>
              </a:solidFill>
            </a:rPr>
            <a:t>Skills to be assessed using OSCEs</a:t>
          </a:r>
        </a:p>
        <a:p>
          <a:r>
            <a:rPr lang="en-GB" sz="3200" dirty="0" smtClean="0">
              <a:solidFill>
                <a:schemeClr val="tx1"/>
              </a:solidFill>
            </a:rPr>
            <a:t>Further teaching and learning on helping patients self-manage chronic conditions</a:t>
          </a:r>
          <a:endParaRPr lang="en-GB" sz="3200" dirty="0">
            <a:solidFill>
              <a:schemeClr val="tx1"/>
            </a:solidFill>
          </a:endParaRPr>
        </a:p>
      </dgm:t>
    </dgm:pt>
    <dgm:pt modelId="{F4D71B83-DF7D-4A0D-91C7-CA48D24849CA}" type="parTrans" cxnId="{89662CDE-2884-4065-A2A4-24A70E49CFCA}">
      <dgm:prSet/>
      <dgm:spPr/>
      <dgm:t>
        <a:bodyPr/>
        <a:lstStyle/>
        <a:p>
          <a:endParaRPr lang="en-GB"/>
        </a:p>
      </dgm:t>
    </dgm:pt>
    <dgm:pt modelId="{AE62811D-84E8-41C5-817C-C4F493D11AE2}" type="sibTrans" cxnId="{89662CDE-2884-4065-A2A4-24A70E49CFCA}">
      <dgm:prSet/>
      <dgm:spPr/>
      <dgm:t>
        <a:bodyPr/>
        <a:lstStyle/>
        <a:p>
          <a:endParaRPr lang="en-GB"/>
        </a:p>
      </dgm:t>
    </dgm:pt>
    <dgm:pt modelId="{28014D9A-45B5-4469-ABE7-A8B30434627C}" type="pres">
      <dgm:prSet presAssocID="{BE4386BB-A3B7-4F7D-9749-7A99C24957E6}" presName="rootnode" presStyleCnt="0">
        <dgm:presLayoutVars>
          <dgm:chMax/>
          <dgm:chPref/>
          <dgm:dir/>
          <dgm:animLvl val="lvl"/>
        </dgm:presLayoutVars>
      </dgm:prSet>
      <dgm:spPr/>
      <dgm:t>
        <a:bodyPr/>
        <a:lstStyle/>
        <a:p>
          <a:endParaRPr lang="en-GB"/>
        </a:p>
      </dgm:t>
    </dgm:pt>
    <dgm:pt modelId="{416E4483-C1D6-452C-B3A5-3110145F88CA}" type="pres">
      <dgm:prSet presAssocID="{9E176AFF-370D-42F1-8D82-AF2E617B7872}" presName="composite" presStyleCnt="0"/>
      <dgm:spPr/>
      <dgm:t>
        <a:bodyPr/>
        <a:lstStyle/>
        <a:p>
          <a:endParaRPr lang="en-GB"/>
        </a:p>
      </dgm:t>
    </dgm:pt>
    <dgm:pt modelId="{FA656D58-CD62-4B7C-B0B3-AE148E8D486D}" type="pres">
      <dgm:prSet presAssocID="{9E176AFF-370D-42F1-8D82-AF2E617B7872}" presName="LShape" presStyleLbl="alignNode1" presStyleIdx="0" presStyleCnt="5"/>
      <dgm:spPr/>
      <dgm:t>
        <a:bodyPr/>
        <a:lstStyle/>
        <a:p>
          <a:endParaRPr lang="en-GB"/>
        </a:p>
      </dgm:t>
    </dgm:pt>
    <dgm:pt modelId="{96B3A5C2-0A31-40AB-8958-EF57E0EA149A}" type="pres">
      <dgm:prSet presAssocID="{9E176AFF-370D-42F1-8D82-AF2E617B7872}" presName="ParentText" presStyleLbl="revTx" presStyleIdx="0" presStyleCnt="3" custScaleY="130380" custLinFactNeighborX="1186" custLinFactNeighborY="18301">
        <dgm:presLayoutVars>
          <dgm:chMax val="0"/>
          <dgm:chPref val="0"/>
          <dgm:bulletEnabled val="1"/>
        </dgm:presLayoutVars>
      </dgm:prSet>
      <dgm:spPr/>
      <dgm:t>
        <a:bodyPr/>
        <a:lstStyle/>
        <a:p>
          <a:endParaRPr lang="en-GB"/>
        </a:p>
      </dgm:t>
    </dgm:pt>
    <dgm:pt modelId="{56008FDD-BD48-4C2F-831C-B655099E0904}" type="pres">
      <dgm:prSet presAssocID="{9E176AFF-370D-42F1-8D82-AF2E617B7872}" presName="Triangle" presStyleLbl="alignNode1" presStyleIdx="1" presStyleCnt="5"/>
      <dgm:spPr/>
      <dgm:t>
        <a:bodyPr/>
        <a:lstStyle/>
        <a:p>
          <a:endParaRPr lang="en-GB"/>
        </a:p>
      </dgm:t>
    </dgm:pt>
    <dgm:pt modelId="{861A8C2C-4530-48D8-8D91-CE04C4C2871F}" type="pres">
      <dgm:prSet presAssocID="{54559889-B3F1-4513-9295-2AFF61068697}" presName="sibTrans" presStyleCnt="0"/>
      <dgm:spPr/>
      <dgm:t>
        <a:bodyPr/>
        <a:lstStyle/>
        <a:p>
          <a:endParaRPr lang="en-GB"/>
        </a:p>
      </dgm:t>
    </dgm:pt>
    <dgm:pt modelId="{E3E9BB45-73EC-4FA4-BA12-BA97D088C5AE}" type="pres">
      <dgm:prSet presAssocID="{54559889-B3F1-4513-9295-2AFF61068697}" presName="space" presStyleCnt="0"/>
      <dgm:spPr/>
      <dgm:t>
        <a:bodyPr/>
        <a:lstStyle/>
        <a:p>
          <a:endParaRPr lang="en-GB"/>
        </a:p>
      </dgm:t>
    </dgm:pt>
    <dgm:pt modelId="{8376136E-1FA4-4BBF-82D7-C5A0C35C73CE}" type="pres">
      <dgm:prSet presAssocID="{F882D945-83AB-4783-9D8D-EE806C4DBF0A}" presName="composite" presStyleCnt="0"/>
      <dgm:spPr/>
      <dgm:t>
        <a:bodyPr/>
        <a:lstStyle/>
        <a:p>
          <a:endParaRPr lang="en-GB"/>
        </a:p>
      </dgm:t>
    </dgm:pt>
    <dgm:pt modelId="{762B55CD-5E60-4533-9F60-EDD4C5BD6B56}" type="pres">
      <dgm:prSet presAssocID="{F882D945-83AB-4783-9D8D-EE806C4DBF0A}" presName="LShape" presStyleLbl="alignNode1" presStyleIdx="2" presStyleCnt="5"/>
      <dgm:spPr/>
      <dgm:t>
        <a:bodyPr/>
        <a:lstStyle/>
        <a:p>
          <a:endParaRPr lang="en-GB"/>
        </a:p>
      </dgm:t>
    </dgm:pt>
    <dgm:pt modelId="{18322C1E-A318-4E0A-8317-787E2EB3F544}" type="pres">
      <dgm:prSet presAssocID="{F882D945-83AB-4783-9D8D-EE806C4DBF0A}" presName="ParentText" presStyleLbl="revTx" presStyleIdx="1" presStyleCnt="3">
        <dgm:presLayoutVars>
          <dgm:chMax val="0"/>
          <dgm:chPref val="0"/>
          <dgm:bulletEnabled val="1"/>
        </dgm:presLayoutVars>
      </dgm:prSet>
      <dgm:spPr/>
      <dgm:t>
        <a:bodyPr/>
        <a:lstStyle/>
        <a:p>
          <a:endParaRPr lang="en-GB"/>
        </a:p>
      </dgm:t>
    </dgm:pt>
    <dgm:pt modelId="{7D180E69-3F7B-494B-A7DE-5B422DD33562}" type="pres">
      <dgm:prSet presAssocID="{F882D945-83AB-4783-9D8D-EE806C4DBF0A}" presName="Triangle" presStyleLbl="alignNode1" presStyleIdx="3" presStyleCnt="5"/>
      <dgm:spPr/>
      <dgm:t>
        <a:bodyPr/>
        <a:lstStyle/>
        <a:p>
          <a:endParaRPr lang="en-GB"/>
        </a:p>
      </dgm:t>
    </dgm:pt>
    <dgm:pt modelId="{18C8282A-0365-4223-891C-1AA209899F4E}" type="pres">
      <dgm:prSet presAssocID="{2DBF5124-6910-4061-89B5-777BBBE58A46}" presName="sibTrans" presStyleCnt="0"/>
      <dgm:spPr/>
      <dgm:t>
        <a:bodyPr/>
        <a:lstStyle/>
        <a:p>
          <a:endParaRPr lang="en-GB"/>
        </a:p>
      </dgm:t>
    </dgm:pt>
    <dgm:pt modelId="{F4AA90D0-2139-4C61-8936-674677B71FF0}" type="pres">
      <dgm:prSet presAssocID="{2DBF5124-6910-4061-89B5-777BBBE58A46}" presName="space" presStyleCnt="0"/>
      <dgm:spPr/>
      <dgm:t>
        <a:bodyPr/>
        <a:lstStyle/>
        <a:p>
          <a:endParaRPr lang="en-GB"/>
        </a:p>
      </dgm:t>
    </dgm:pt>
    <dgm:pt modelId="{04C975F4-5BB3-4677-8555-83AC15E739F0}" type="pres">
      <dgm:prSet presAssocID="{B87A34CE-43A3-4275-90BB-F66E40899526}" presName="composite" presStyleCnt="0"/>
      <dgm:spPr/>
      <dgm:t>
        <a:bodyPr/>
        <a:lstStyle/>
        <a:p>
          <a:endParaRPr lang="en-GB"/>
        </a:p>
      </dgm:t>
    </dgm:pt>
    <dgm:pt modelId="{EB0680B3-BA2E-494C-8687-213C4B62C0D4}" type="pres">
      <dgm:prSet presAssocID="{B87A34CE-43A3-4275-90BB-F66E40899526}" presName="LShape" presStyleLbl="alignNode1" presStyleIdx="4" presStyleCnt="5"/>
      <dgm:spPr/>
      <dgm:t>
        <a:bodyPr/>
        <a:lstStyle/>
        <a:p>
          <a:endParaRPr lang="en-GB"/>
        </a:p>
      </dgm:t>
    </dgm:pt>
    <dgm:pt modelId="{97295A2C-6049-4244-9609-00160818812D}" type="pres">
      <dgm:prSet presAssocID="{B87A34CE-43A3-4275-90BB-F66E40899526}" presName="ParentText" presStyleLbl="revTx" presStyleIdx="2" presStyleCnt="3">
        <dgm:presLayoutVars>
          <dgm:chMax val="0"/>
          <dgm:chPref val="0"/>
          <dgm:bulletEnabled val="1"/>
        </dgm:presLayoutVars>
      </dgm:prSet>
      <dgm:spPr/>
      <dgm:t>
        <a:bodyPr/>
        <a:lstStyle/>
        <a:p>
          <a:endParaRPr lang="en-GB"/>
        </a:p>
      </dgm:t>
    </dgm:pt>
  </dgm:ptLst>
  <dgm:cxnLst>
    <dgm:cxn modelId="{4E4AD00F-4A17-4868-AB6A-6ECEC3707FE1}" type="presOf" srcId="{9E176AFF-370D-42F1-8D82-AF2E617B7872}" destId="{96B3A5C2-0A31-40AB-8958-EF57E0EA149A}" srcOrd="0" destOrd="0" presId="urn:microsoft.com/office/officeart/2009/3/layout/StepUpProcess"/>
    <dgm:cxn modelId="{89662CDE-2884-4065-A2A4-24A70E49CFCA}" srcId="{BE4386BB-A3B7-4F7D-9749-7A99C24957E6}" destId="{B87A34CE-43A3-4275-90BB-F66E40899526}" srcOrd="2" destOrd="0" parTransId="{F4D71B83-DF7D-4A0D-91C7-CA48D24849CA}" sibTransId="{AE62811D-84E8-41C5-817C-C4F493D11AE2}"/>
    <dgm:cxn modelId="{D92AEFF8-BAAE-4F0D-AEBB-355CCDD14C26}" type="presOf" srcId="{BE4386BB-A3B7-4F7D-9749-7A99C24957E6}" destId="{28014D9A-45B5-4469-ABE7-A8B30434627C}" srcOrd="0" destOrd="0" presId="urn:microsoft.com/office/officeart/2009/3/layout/StepUpProcess"/>
    <dgm:cxn modelId="{CB08B879-9579-4DA2-B1E1-00E4EC15E144}" srcId="{BE4386BB-A3B7-4F7D-9749-7A99C24957E6}" destId="{F882D945-83AB-4783-9D8D-EE806C4DBF0A}" srcOrd="1" destOrd="0" parTransId="{E1992383-84E7-4770-90E0-E4D6FB834FFF}" sibTransId="{2DBF5124-6910-4061-89B5-777BBBE58A46}"/>
    <dgm:cxn modelId="{99251B74-D82E-473A-9C1C-96A94A533FAF}" srcId="{BE4386BB-A3B7-4F7D-9749-7A99C24957E6}" destId="{9E176AFF-370D-42F1-8D82-AF2E617B7872}" srcOrd="0" destOrd="0" parTransId="{F4C4C78B-17EA-475A-97D3-2AE4F3333CC5}" sibTransId="{54559889-B3F1-4513-9295-2AFF61068697}"/>
    <dgm:cxn modelId="{87A096D8-62ED-44EE-81CA-BF1127546693}" type="presOf" srcId="{F882D945-83AB-4783-9D8D-EE806C4DBF0A}" destId="{18322C1E-A318-4E0A-8317-787E2EB3F544}" srcOrd="0" destOrd="0" presId="urn:microsoft.com/office/officeart/2009/3/layout/StepUpProcess"/>
    <dgm:cxn modelId="{73DA6CD5-BD46-486F-BD64-0008E4D6F041}" type="presOf" srcId="{B87A34CE-43A3-4275-90BB-F66E40899526}" destId="{97295A2C-6049-4244-9609-00160818812D}" srcOrd="0" destOrd="0" presId="urn:microsoft.com/office/officeart/2009/3/layout/StepUpProcess"/>
    <dgm:cxn modelId="{656D4716-0DD4-4BCD-AA9A-62001367A99B}" type="presParOf" srcId="{28014D9A-45B5-4469-ABE7-A8B30434627C}" destId="{416E4483-C1D6-452C-B3A5-3110145F88CA}" srcOrd="0" destOrd="0" presId="urn:microsoft.com/office/officeart/2009/3/layout/StepUpProcess"/>
    <dgm:cxn modelId="{38188039-9A48-4267-B78B-F97B52412816}" type="presParOf" srcId="{416E4483-C1D6-452C-B3A5-3110145F88CA}" destId="{FA656D58-CD62-4B7C-B0B3-AE148E8D486D}" srcOrd="0" destOrd="0" presId="urn:microsoft.com/office/officeart/2009/3/layout/StepUpProcess"/>
    <dgm:cxn modelId="{DF489285-DE92-44AF-9415-B920CF924C7C}" type="presParOf" srcId="{416E4483-C1D6-452C-B3A5-3110145F88CA}" destId="{96B3A5C2-0A31-40AB-8958-EF57E0EA149A}" srcOrd="1" destOrd="0" presId="urn:microsoft.com/office/officeart/2009/3/layout/StepUpProcess"/>
    <dgm:cxn modelId="{003C536F-0FC3-4B10-91FD-45FFBC73E8D1}" type="presParOf" srcId="{416E4483-C1D6-452C-B3A5-3110145F88CA}" destId="{56008FDD-BD48-4C2F-831C-B655099E0904}" srcOrd="2" destOrd="0" presId="urn:microsoft.com/office/officeart/2009/3/layout/StepUpProcess"/>
    <dgm:cxn modelId="{58DA9B63-EA5B-4597-B799-80EB2FE4DA0D}" type="presParOf" srcId="{28014D9A-45B5-4469-ABE7-A8B30434627C}" destId="{861A8C2C-4530-48D8-8D91-CE04C4C2871F}" srcOrd="1" destOrd="0" presId="urn:microsoft.com/office/officeart/2009/3/layout/StepUpProcess"/>
    <dgm:cxn modelId="{1A905225-4B33-43A6-866B-5DC16DDF3E31}" type="presParOf" srcId="{861A8C2C-4530-48D8-8D91-CE04C4C2871F}" destId="{E3E9BB45-73EC-4FA4-BA12-BA97D088C5AE}" srcOrd="0" destOrd="0" presId="urn:microsoft.com/office/officeart/2009/3/layout/StepUpProcess"/>
    <dgm:cxn modelId="{B6738F83-BA2C-4B65-9876-D14B5A23776C}" type="presParOf" srcId="{28014D9A-45B5-4469-ABE7-A8B30434627C}" destId="{8376136E-1FA4-4BBF-82D7-C5A0C35C73CE}" srcOrd="2" destOrd="0" presId="urn:microsoft.com/office/officeart/2009/3/layout/StepUpProcess"/>
    <dgm:cxn modelId="{6696112C-2ECD-4983-877E-6969416874AE}" type="presParOf" srcId="{8376136E-1FA4-4BBF-82D7-C5A0C35C73CE}" destId="{762B55CD-5E60-4533-9F60-EDD4C5BD6B56}" srcOrd="0" destOrd="0" presId="urn:microsoft.com/office/officeart/2009/3/layout/StepUpProcess"/>
    <dgm:cxn modelId="{58957F29-DBC0-44E2-8103-C3010D0EA392}" type="presParOf" srcId="{8376136E-1FA4-4BBF-82D7-C5A0C35C73CE}" destId="{18322C1E-A318-4E0A-8317-787E2EB3F544}" srcOrd="1" destOrd="0" presId="urn:microsoft.com/office/officeart/2009/3/layout/StepUpProcess"/>
    <dgm:cxn modelId="{AB3657DE-57E0-4DDB-9FA3-AFCA79E6F8B7}" type="presParOf" srcId="{8376136E-1FA4-4BBF-82D7-C5A0C35C73CE}" destId="{7D180E69-3F7B-494B-A7DE-5B422DD33562}" srcOrd="2" destOrd="0" presId="urn:microsoft.com/office/officeart/2009/3/layout/StepUpProcess"/>
    <dgm:cxn modelId="{4029E2E2-E275-4663-98DB-C7D035E122C9}" type="presParOf" srcId="{28014D9A-45B5-4469-ABE7-A8B30434627C}" destId="{18C8282A-0365-4223-891C-1AA209899F4E}" srcOrd="3" destOrd="0" presId="urn:microsoft.com/office/officeart/2009/3/layout/StepUpProcess"/>
    <dgm:cxn modelId="{D29C6199-0363-4809-B776-4E21F6F33D75}" type="presParOf" srcId="{18C8282A-0365-4223-891C-1AA209899F4E}" destId="{F4AA90D0-2139-4C61-8936-674677B71FF0}" srcOrd="0" destOrd="0" presId="urn:microsoft.com/office/officeart/2009/3/layout/StepUpProcess"/>
    <dgm:cxn modelId="{A0A260B3-754A-432E-89E1-913321FAC5CE}" type="presParOf" srcId="{28014D9A-45B5-4469-ABE7-A8B30434627C}" destId="{04C975F4-5BB3-4677-8555-83AC15E739F0}" srcOrd="4" destOrd="0" presId="urn:microsoft.com/office/officeart/2009/3/layout/StepUpProcess"/>
    <dgm:cxn modelId="{E54BA63D-FE1A-4780-933D-EEDBC6EC2CAF}" type="presParOf" srcId="{04C975F4-5BB3-4677-8555-83AC15E739F0}" destId="{EB0680B3-BA2E-494C-8687-213C4B62C0D4}" srcOrd="0" destOrd="0" presId="urn:microsoft.com/office/officeart/2009/3/layout/StepUpProcess"/>
    <dgm:cxn modelId="{00D87C2B-ABBE-442C-B6CE-B3947CA80BDC}" type="presParOf" srcId="{04C975F4-5BB3-4677-8555-83AC15E739F0}" destId="{97295A2C-6049-4244-9609-00160818812D}" srcOrd="1" destOrd="0" presId="urn:microsoft.com/office/officeart/2009/3/layout/StepUpProcess"/>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656D58-CD62-4B7C-B0B3-AE148E8D486D}">
      <dsp:nvSpPr>
        <dsp:cNvPr id="0" name=""/>
        <dsp:cNvSpPr/>
      </dsp:nvSpPr>
      <dsp:spPr>
        <a:xfrm rot="5400000">
          <a:off x="1216008" y="2870159"/>
          <a:ext cx="3659425" cy="6089202"/>
        </a:xfrm>
        <a:prstGeom prst="corner">
          <a:avLst>
            <a:gd name="adj1" fmla="val 16120"/>
            <a:gd name="adj2" fmla="val 1611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B3A5C2-0A31-40AB-8958-EF57E0EA149A}">
      <dsp:nvSpPr>
        <dsp:cNvPr id="0" name=""/>
        <dsp:cNvSpPr/>
      </dsp:nvSpPr>
      <dsp:spPr>
        <a:xfrm>
          <a:off x="670358" y="4711979"/>
          <a:ext cx="5497366" cy="62827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GB" sz="3200" b="1" u="none" kern="1200" dirty="0" smtClean="0">
              <a:solidFill>
                <a:schemeClr val="tx1"/>
              </a:solidFill>
            </a:rPr>
            <a:t>Year 1</a:t>
          </a:r>
        </a:p>
        <a:p>
          <a:pPr lvl="0" algn="l" defTabSz="1422400">
            <a:lnSpc>
              <a:spcPct val="90000"/>
            </a:lnSpc>
            <a:spcBef>
              <a:spcPct val="0"/>
            </a:spcBef>
            <a:spcAft>
              <a:spcPct val="35000"/>
            </a:spcAft>
          </a:pPr>
          <a:r>
            <a:rPr lang="en-GB" sz="3200" b="0" kern="1200" dirty="0" smtClean="0">
              <a:solidFill>
                <a:schemeClr val="tx1"/>
              </a:solidFill>
            </a:rPr>
            <a:t>Theories of health behaviour change, health promotion and health inequality</a:t>
          </a:r>
        </a:p>
        <a:p>
          <a:pPr lvl="0" algn="l" defTabSz="1422400">
            <a:lnSpc>
              <a:spcPct val="90000"/>
            </a:lnSpc>
            <a:spcBef>
              <a:spcPct val="0"/>
            </a:spcBef>
            <a:spcAft>
              <a:spcPct val="35000"/>
            </a:spcAft>
          </a:pPr>
          <a:r>
            <a:rPr lang="en-GB" sz="3200" b="0" kern="1200" dirty="0" smtClean="0">
              <a:solidFill>
                <a:schemeClr val="tx1"/>
              </a:solidFill>
            </a:rPr>
            <a:t>Identifying readiness to change (with peers and simulated patients)</a:t>
          </a:r>
        </a:p>
        <a:p>
          <a:pPr lvl="0" algn="l" defTabSz="1422400">
            <a:lnSpc>
              <a:spcPct val="90000"/>
            </a:lnSpc>
            <a:spcBef>
              <a:spcPct val="0"/>
            </a:spcBef>
            <a:spcAft>
              <a:spcPct val="35000"/>
            </a:spcAft>
          </a:pPr>
          <a:r>
            <a:rPr lang="en-GB" sz="3200" b="0" kern="1200" dirty="0" smtClean="0">
              <a:solidFill>
                <a:schemeClr val="tx1"/>
              </a:solidFill>
            </a:rPr>
            <a:t>Practicing taking lifestyle histories  and initiating behaviour change conversations (peers)</a:t>
          </a:r>
        </a:p>
        <a:p>
          <a:pPr lvl="0" algn="l" defTabSz="1422400">
            <a:lnSpc>
              <a:spcPct val="90000"/>
            </a:lnSpc>
            <a:spcBef>
              <a:spcPct val="0"/>
            </a:spcBef>
            <a:spcAft>
              <a:spcPct val="35000"/>
            </a:spcAft>
          </a:pPr>
          <a:r>
            <a:rPr lang="en-GB" sz="3200" b="0" kern="1200" dirty="0" smtClean="0">
              <a:solidFill>
                <a:schemeClr val="tx1"/>
              </a:solidFill>
            </a:rPr>
            <a:t>‘Making Every Contact Count’ training</a:t>
          </a:r>
        </a:p>
      </dsp:txBody>
      <dsp:txXfrm>
        <a:off x="670358" y="4711979"/>
        <a:ext cx="5497366" cy="6282704"/>
      </dsp:txXfrm>
    </dsp:sp>
    <dsp:sp modelId="{56008FDD-BD48-4C2F-831C-B655099E0904}">
      <dsp:nvSpPr>
        <dsp:cNvPr id="0" name=""/>
        <dsp:cNvSpPr/>
      </dsp:nvSpPr>
      <dsp:spPr>
        <a:xfrm>
          <a:off x="5065287" y="2421865"/>
          <a:ext cx="1037238" cy="1037238"/>
        </a:xfrm>
        <a:prstGeom prst="triangle">
          <a:avLst>
            <a:gd name="adj" fmla="val 10000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2B55CD-5E60-4533-9F60-EDD4C5BD6B56}">
      <dsp:nvSpPr>
        <dsp:cNvPr id="0" name=""/>
        <dsp:cNvSpPr/>
      </dsp:nvSpPr>
      <dsp:spPr>
        <a:xfrm rot="5400000">
          <a:off x="7945859" y="1204850"/>
          <a:ext cx="3659425" cy="6089202"/>
        </a:xfrm>
        <a:prstGeom prst="corner">
          <a:avLst>
            <a:gd name="adj1" fmla="val 16120"/>
            <a:gd name="adj2" fmla="val 16110"/>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322C1E-A318-4E0A-8317-787E2EB3F544}">
      <dsp:nvSpPr>
        <dsp:cNvPr id="0" name=""/>
        <dsp:cNvSpPr/>
      </dsp:nvSpPr>
      <dsp:spPr>
        <a:xfrm>
          <a:off x="7335009" y="3024210"/>
          <a:ext cx="5497366" cy="4818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GB" sz="3200" b="1" u="none" kern="1200" dirty="0" smtClean="0">
              <a:solidFill>
                <a:schemeClr val="tx1"/>
              </a:solidFill>
            </a:rPr>
            <a:t>Early Year 2</a:t>
          </a:r>
        </a:p>
        <a:p>
          <a:pPr lvl="0" algn="l" defTabSz="1422400">
            <a:lnSpc>
              <a:spcPct val="90000"/>
            </a:lnSpc>
            <a:spcBef>
              <a:spcPct val="0"/>
            </a:spcBef>
            <a:spcAft>
              <a:spcPct val="35000"/>
            </a:spcAft>
          </a:pPr>
          <a:r>
            <a:rPr lang="en-GB" sz="3200" kern="1200" dirty="0" smtClean="0">
              <a:solidFill>
                <a:schemeClr val="tx1"/>
              </a:solidFill>
            </a:rPr>
            <a:t>Online training courses:</a:t>
          </a:r>
        </a:p>
        <a:p>
          <a:pPr lvl="0" algn="l" defTabSz="1422400">
            <a:lnSpc>
              <a:spcPct val="90000"/>
            </a:lnSpc>
            <a:spcBef>
              <a:spcPct val="0"/>
            </a:spcBef>
            <a:spcAft>
              <a:spcPct val="35000"/>
            </a:spcAft>
          </a:pPr>
          <a:r>
            <a:rPr lang="en-GB" sz="3200" kern="1200" dirty="0" smtClean="0">
              <a:solidFill>
                <a:schemeClr val="tx1"/>
              </a:solidFill>
            </a:rPr>
            <a:t>The </a:t>
          </a:r>
          <a:r>
            <a:rPr lang="en-GB" sz="3200" i="1" kern="1200" dirty="0" smtClean="0">
              <a:solidFill>
                <a:schemeClr val="tx1"/>
              </a:solidFill>
            </a:rPr>
            <a:t>Very Brief Advice on Smoking course</a:t>
          </a:r>
          <a:r>
            <a:rPr lang="en-GB" sz="3200" i="1" kern="1200" baseline="30000" dirty="0" smtClean="0">
              <a:solidFill>
                <a:schemeClr val="tx1"/>
              </a:solidFill>
            </a:rPr>
            <a:t>1</a:t>
          </a:r>
          <a:r>
            <a:rPr lang="en-GB" sz="3200" kern="1200" baseline="30000" dirty="0" smtClean="0">
              <a:solidFill>
                <a:schemeClr val="tx1"/>
              </a:solidFill>
            </a:rPr>
            <a:t>: </a:t>
          </a:r>
          <a:r>
            <a:rPr lang="en-GB" sz="3200" kern="1200" baseline="0" dirty="0" smtClean="0">
              <a:solidFill>
                <a:schemeClr val="tx1"/>
              </a:solidFill>
            </a:rPr>
            <a:t>includes core NICE competencies on helping people to quit</a:t>
          </a:r>
          <a:endParaRPr lang="en-GB" sz="3200" kern="1200" dirty="0" smtClean="0">
            <a:solidFill>
              <a:schemeClr val="tx1"/>
            </a:solidFill>
          </a:endParaRPr>
        </a:p>
        <a:p>
          <a:pPr lvl="0" algn="l" defTabSz="1422400">
            <a:lnSpc>
              <a:spcPct val="90000"/>
            </a:lnSpc>
            <a:spcBef>
              <a:spcPct val="0"/>
            </a:spcBef>
            <a:spcAft>
              <a:spcPct val="35000"/>
            </a:spcAft>
          </a:pPr>
          <a:r>
            <a:rPr lang="en-GB" sz="3200" kern="1200" baseline="0" dirty="0" smtClean="0">
              <a:solidFill>
                <a:schemeClr val="tx1"/>
              </a:solidFill>
            </a:rPr>
            <a:t>The </a:t>
          </a:r>
          <a:r>
            <a:rPr lang="en-GB" sz="3200" i="1" kern="1200" baseline="0" dirty="0" smtClean="0">
              <a:solidFill>
                <a:schemeClr val="tx1"/>
              </a:solidFill>
            </a:rPr>
            <a:t>Alcohol Identification and Brief Advice  course</a:t>
          </a:r>
          <a:r>
            <a:rPr lang="en-GB" sz="3200" i="1" kern="1200" baseline="30000" dirty="0" smtClean="0">
              <a:solidFill>
                <a:schemeClr val="tx1"/>
              </a:solidFill>
            </a:rPr>
            <a:t>2</a:t>
          </a:r>
          <a:r>
            <a:rPr lang="en-GB" sz="3200" i="1" kern="1200" baseline="0" dirty="0" smtClean="0">
              <a:solidFill>
                <a:schemeClr val="tx1"/>
              </a:solidFill>
            </a:rPr>
            <a:t> </a:t>
          </a:r>
          <a:r>
            <a:rPr lang="en-GB" sz="3200" kern="1200" baseline="0" dirty="0" smtClean="0">
              <a:solidFill>
                <a:schemeClr val="tx1"/>
              </a:solidFill>
            </a:rPr>
            <a:t>– learn to identify patients’ risk of developing alcohol related problems and to deliver a brief intervention</a:t>
          </a:r>
        </a:p>
        <a:p>
          <a:pPr lvl="0" algn="l" defTabSz="1422400">
            <a:lnSpc>
              <a:spcPct val="90000"/>
            </a:lnSpc>
            <a:spcBef>
              <a:spcPct val="0"/>
            </a:spcBef>
            <a:spcAft>
              <a:spcPct val="35000"/>
            </a:spcAft>
          </a:pPr>
          <a:r>
            <a:rPr lang="en-GB" sz="3200" kern="1200" baseline="0" dirty="0" smtClean="0">
              <a:solidFill>
                <a:schemeClr val="tx1"/>
              </a:solidFill>
            </a:rPr>
            <a:t>Practicing smoking and alcohol brief interventions with peers</a:t>
          </a:r>
        </a:p>
        <a:p>
          <a:pPr lvl="0" algn="l" defTabSz="1422400">
            <a:lnSpc>
              <a:spcPct val="90000"/>
            </a:lnSpc>
            <a:spcBef>
              <a:spcPct val="0"/>
            </a:spcBef>
            <a:spcAft>
              <a:spcPct val="35000"/>
            </a:spcAft>
          </a:pPr>
          <a:r>
            <a:rPr lang="en-GB" sz="1800" kern="1200" baseline="30000" dirty="0" smtClean="0">
              <a:solidFill>
                <a:srgbClr val="0070C0"/>
              </a:solidFill>
            </a:rPr>
            <a:t>1</a:t>
          </a:r>
          <a:r>
            <a:rPr lang="en-GB" sz="1800" kern="1200" dirty="0" smtClean="0">
              <a:solidFill>
                <a:srgbClr val="0070C0"/>
              </a:solidFill>
            </a:rPr>
            <a:t> </a:t>
          </a:r>
          <a:r>
            <a:rPr lang="en-GB" sz="1800" i="1" u="sng" kern="1200" baseline="0" dirty="0" smtClean="0">
              <a:solidFill>
                <a:srgbClr val="0070C0"/>
              </a:solidFill>
            </a:rPr>
            <a:t>www.elearning.ncsct.co.uk/vba-launch </a:t>
          </a:r>
        </a:p>
        <a:p>
          <a:pPr lvl="0" algn="l" defTabSz="1422400">
            <a:lnSpc>
              <a:spcPct val="90000"/>
            </a:lnSpc>
            <a:spcBef>
              <a:spcPct val="0"/>
            </a:spcBef>
            <a:spcAft>
              <a:spcPct val="35000"/>
            </a:spcAft>
          </a:pPr>
          <a:r>
            <a:rPr lang="en-GB" sz="1800" i="1" u="none" kern="1200" baseline="30000" dirty="0" smtClean="0">
              <a:solidFill>
                <a:srgbClr val="0070C0"/>
              </a:solidFill>
            </a:rPr>
            <a:t>2.</a:t>
          </a:r>
          <a:r>
            <a:rPr lang="en-GB" sz="1800" i="1" u="none" kern="1200" baseline="0" dirty="0" smtClean="0">
              <a:solidFill>
                <a:srgbClr val="0070C0"/>
              </a:solidFill>
            </a:rPr>
            <a:t> </a:t>
          </a:r>
          <a:r>
            <a:rPr lang="en-GB" sz="1800" i="1" u="sng" kern="1200" baseline="0" dirty="0" smtClean="0">
              <a:solidFill>
                <a:srgbClr val="0070C0"/>
              </a:solidFill>
              <a:hlinkClick xmlns:r="http://schemas.openxmlformats.org/officeDocument/2006/relationships" r:id="rId1"/>
            </a:rPr>
            <a:t>www.alcohollearning</a:t>
          </a:r>
          <a:r>
            <a:rPr lang="en-GB" sz="1800" i="1" u="sng" kern="1200" baseline="0" dirty="0" smtClean="0">
              <a:solidFill>
                <a:srgbClr val="0070C0"/>
              </a:solidFill>
            </a:rPr>
            <a:t>centre.org.uk </a:t>
          </a:r>
          <a:endParaRPr lang="en-GB" sz="1800" i="1" u="sng" kern="1200" dirty="0" smtClean="0">
            <a:solidFill>
              <a:srgbClr val="0070C0"/>
            </a:solidFill>
          </a:endParaRPr>
        </a:p>
      </dsp:txBody>
      <dsp:txXfrm>
        <a:off x="7335009" y="3024210"/>
        <a:ext cx="5497366" cy="4818763"/>
      </dsp:txXfrm>
    </dsp:sp>
    <dsp:sp modelId="{7D180E69-3F7B-494B-A7DE-5B422DD33562}">
      <dsp:nvSpPr>
        <dsp:cNvPr id="0" name=""/>
        <dsp:cNvSpPr/>
      </dsp:nvSpPr>
      <dsp:spPr>
        <a:xfrm>
          <a:off x="11795137" y="756557"/>
          <a:ext cx="1037238" cy="1037238"/>
        </a:xfrm>
        <a:prstGeom prst="triangle">
          <a:avLst>
            <a:gd name="adj" fmla="val 100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0680B3-BA2E-494C-8687-213C4B62C0D4}">
      <dsp:nvSpPr>
        <dsp:cNvPr id="0" name=""/>
        <dsp:cNvSpPr/>
      </dsp:nvSpPr>
      <dsp:spPr>
        <a:xfrm rot="5400000">
          <a:off x="14675709" y="-460457"/>
          <a:ext cx="3659425" cy="6089202"/>
        </a:xfrm>
        <a:prstGeom prst="corner">
          <a:avLst>
            <a:gd name="adj1" fmla="val 16120"/>
            <a:gd name="adj2" fmla="val 16110"/>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295A2C-6049-4244-9609-00160818812D}">
      <dsp:nvSpPr>
        <dsp:cNvPr id="0" name=""/>
        <dsp:cNvSpPr/>
      </dsp:nvSpPr>
      <dsp:spPr>
        <a:xfrm>
          <a:off x="14064860" y="1358902"/>
          <a:ext cx="5497366" cy="4818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GB" sz="3200" b="1" u="none" kern="1200" dirty="0" smtClean="0">
              <a:solidFill>
                <a:schemeClr val="tx1"/>
              </a:solidFill>
            </a:rPr>
            <a:t>Mid Year 2 onwards</a:t>
          </a:r>
        </a:p>
        <a:p>
          <a:pPr lvl="0" algn="l" defTabSz="1422400">
            <a:lnSpc>
              <a:spcPct val="90000"/>
            </a:lnSpc>
            <a:spcBef>
              <a:spcPct val="0"/>
            </a:spcBef>
            <a:spcAft>
              <a:spcPct val="35000"/>
            </a:spcAft>
          </a:pPr>
          <a:r>
            <a:rPr lang="en-GB" sz="3200" kern="1200" dirty="0" smtClean="0">
              <a:solidFill>
                <a:schemeClr val="tx1"/>
              </a:solidFill>
            </a:rPr>
            <a:t>Students practice the skills in the clinical setting under supervision</a:t>
          </a:r>
        </a:p>
        <a:p>
          <a:pPr lvl="0" algn="l" defTabSz="1422400">
            <a:lnSpc>
              <a:spcPct val="90000"/>
            </a:lnSpc>
            <a:spcBef>
              <a:spcPct val="0"/>
            </a:spcBef>
            <a:spcAft>
              <a:spcPct val="35000"/>
            </a:spcAft>
          </a:pPr>
          <a:r>
            <a:rPr lang="en-GB" sz="3200" kern="1200" dirty="0" smtClean="0">
              <a:solidFill>
                <a:schemeClr val="tx1"/>
              </a:solidFill>
            </a:rPr>
            <a:t>Skills to be assessed using OSCEs</a:t>
          </a:r>
        </a:p>
        <a:p>
          <a:pPr lvl="0" algn="l" defTabSz="1422400">
            <a:lnSpc>
              <a:spcPct val="90000"/>
            </a:lnSpc>
            <a:spcBef>
              <a:spcPct val="0"/>
            </a:spcBef>
            <a:spcAft>
              <a:spcPct val="35000"/>
            </a:spcAft>
          </a:pPr>
          <a:r>
            <a:rPr lang="en-GB" sz="3200" kern="1200" dirty="0" smtClean="0">
              <a:solidFill>
                <a:schemeClr val="tx1"/>
              </a:solidFill>
            </a:rPr>
            <a:t>Further teaching and learning on helping patients self-manage chronic conditions</a:t>
          </a:r>
          <a:endParaRPr lang="en-GB" sz="3200" kern="1200" dirty="0">
            <a:solidFill>
              <a:schemeClr val="tx1"/>
            </a:solidFill>
          </a:endParaRPr>
        </a:p>
      </dsp:txBody>
      <dsp:txXfrm>
        <a:off x="14064860" y="1358902"/>
        <a:ext cx="5497366" cy="4818763"/>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en-US" smtClean="0"/>
              <a:t>Click to edit Master title style</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422255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1296723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4090318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886719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smtClean="0"/>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1720649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537606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smtClean="0"/>
              <a:t>Click to 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smtClean="0"/>
              <a:t>Click to 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3007317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1879971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4095956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smtClean="0"/>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1633448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smtClean="0"/>
              <a:t>Click icon to add picture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7940B4-1A0F-49D4-B5A7-93D8CAD72F77}" type="datetimeFigureOut">
              <a:rPr lang="en-GB" smtClean="0"/>
              <a:pPr/>
              <a:t>28/09/2016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2CACF1-4C64-4067-A19C-3064D9B0851B}" type="slidenum">
              <a:rPr lang="en-GB" smtClean="0"/>
              <a:pPr/>
              <a:t>‹#›</a:t>
            </a:fld>
            <a:endParaRPr lang="en-GB"/>
          </a:p>
        </p:txBody>
      </p:sp>
    </p:spTree>
    <p:extLst>
      <p:ext uri="{BB962C8B-B14F-4D97-AF65-F5344CB8AC3E}">
        <p14:creationId xmlns:p14="http://schemas.microsoft.com/office/powerpoint/2010/main" val="4011342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5123">
              <a:srgbClr val="D1E3F3"/>
            </a:gs>
            <a:gs pos="22981">
              <a:srgbClr val="E6F0F8"/>
            </a:gs>
            <a:gs pos="12383">
              <a:srgbClr val="F0F6FB"/>
            </a:gs>
            <a:gs pos="5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6F7940B4-1A0F-49D4-B5A7-93D8CAD72F77}" type="datetimeFigureOut">
              <a:rPr lang="en-GB" smtClean="0"/>
              <a:pPr/>
              <a:t>28/09/2016</a:t>
            </a:fld>
            <a:endParaRPr lang="en-GB"/>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D02CACF1-4C64-4067-A19C-3064D9B0851B}" type="slidenum">
              <a:rPr lang="en-GB" smtClean="0"/>
              <a:pPr/>
              <a:t>‹#›</a:t>
            </a:fld>
            <a:endParaRPr lang="en-GB"/>
          </a:p>
        </p:txBody>
      </p:sp>
    </p:spTree>
    <p:extLst>
      <p:ext uri="{BB962C8B-B14F-4D97-AF65-F5344CB8AC3E}">
        <p14:creationId xmlns:p14="http://schemas.microsoft.com/office/powerpoint/2010/main" val="32554587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1.xml"/><Relationship Id="rId3" Type="http://schemas.openxmlformats.org/officeDocument/2006/relationships/hyperlink" Target="mailto:w.robertson@warwick.ac.uk" TargetMode="External"/><Relationship Id="rId7" Type="http://schemas.openxmlformats.org/officeDocument/2006/relationships/image" Target="../media/image4.png"/><Relationship Id="rId12" Type="http://schemas.microsoft.com/office/2007/relationships/diagramDrawing" Target="../diagrams/drawing1.xml"/><Relationship Id="rId2" Type="http://schemas.openxmlformats.org/officeDocument/2006/relationships/hyperlink" Target="mailto:c.m.blackburn@warwick.ac.uk" TargetMode="External"/><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diagramColors" Target="../diagrams/colors1.xml"/><Relationship Id="rId5" Type="http://schemas.openxmlformats.org/officeDocument/2006/relationships/image" Target="../media/image2.png"/><Relationship Id="rId10" Type="http://schemas.openxmlformats.org/officeDocument/2006/relationships/diagramQuickStyle" Target="../diagrams/quickStyle1.xml"/><Relationship Id="rId4" Type="http://schemas.openxmlformats.org/officeDocument/2006/relationships/image" Target="../media/image1.png"/><Relationship Id="rId9"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72720" y="858112"/>
            <a:ext cx="13575321" cy="4195187"/>
          </a:xfrm>
          <a:prstGeom prst="rect">
            <a:avLst/>
          </a:prstGeom>
          <a:noFill/>
        </p:spPr>
        <p:txBody>
          <a:bodyPr wrap="square" rtlCol="0">
            <a:spAutoFit/>
          </a:bodyPr>
          <a:lstStyle/>
          <a:p>
            <a:pPr algn="ctr"/>
            <a:r>
              <a:rPr lang="en-GB" sz="4887" b="1" dirty="0" smtClean="0">
                <a:solidFill>
                  <a:schemeClr val="accent5">
                    <a:lumMod val="75000"/>
                  </a:schemeClr>
                </a:solidFill>
              </a:rPr>
              <a:t>Skilling Up Medical Students to Promote Health Behaviour Change and Deliver Brief Interventions</a:t>
            </a:r>
          </a:p>
          <a:p>
            <a:pPr algn="ctr"/>
            <a:endParaRPr lang="en-GB" sz="4887" b="1" dirty="0">
              <a:solidFill>
                <a:schemeClr val="accent5">
                  <a:lumMod val="75000"/>
                </a:schemeClr>
              </a:solidFill>
            </a:endParaRPr>
          </a:p>
          <a:p>
            <a:pPr algn="ctr"/>
            <a:r>
              <a:rPr lang="en-GB" sz="3600" b="1" dirty="0" smtClean="0">
                <a:solidFill>
                  <a:schemeClr val="accent5">
                    <a:lumMod val="75000"/>
                  </a:schemeClr>
                </a:solidFill>
              </a:rPr>
              <a:t>Clare Blackburn</a:t>
            </a:r>
            <a:r>
              <a:rPr lang="en-GB" sz="3600" b="1" baseline="30000" dirty="0" smtClean="0">
                <a:solidFill>
                  <a:schemeClr val="accent5">
                    <a:lumMod val="75000"/>
                  </a:schemeClr>
                </a:solidFill>
              </a:rPr>
              <a:t>1</a:t>
            </a:r>
            <a:r>
              <a:rPr lang="en-GB" sz="3600" b="1" dirty="0" smtClean="0">
                <a:solidFill>
                  <a:schemeClr val="accent5">
                    <a:lumMod val="75000"/>
                  </a:schemeClr>
                </a:solidFill>
              </a:rPr>
              <a:t>, Wendy Robertson</a:t>
            </a:r>
            <a:r>
              <a:rPr lang="en-GB" sz="3600" b="1" baseline="30000" dirty="0" smtClean="0">
                <a:solidFill>
                  <a:schemeClr val="accent5">
                    <a:lumMod val="75000"/>
                  </a:schemeClr>
                </a:solidFill>
              </a:rPr>
              <a:t>1</a:t>
            </a:r>
            <a:r>
              <a:rPr lang="en-GB" sz="3600" b="1" dirty="0" smtClean="0">
                <a:solidFill>
                  <a:schemeClr val="accent5">
                    <a:lumMod val="75000"/>
                  </a:schemeClr>
                </a:solidFill>
              </a:rPr>
              <a:t>, Kate Owen</a:t>
            </a:r>
            <a:r>
              <a:rPr lang="en-GB" sz="3600" b="1" baseline="30000" dirty="0" smtClean="0">
                <a:solidFill>
                  <a:schemeClr val="accent5">
                    <a:lumMod val="75000"/>
                  </a:schemeClr>
                </a:solidFill>
              </a:rPr>
              <a:t>1</a:t>
            </a:r>
            <a:r>
              <a:rPr lang="en-GB" sz="3600" b="1" dirty="0" smtClean="0">
                <a:solidFill>
                  <a:schemeClr val="accent5">
                    <a:lumMod val="75000"/>
                  </a:schemeClr>
                </a:solidFill>
              </a:rPr>
              <a:t>, Vinod Patel</a:t>
            </a:r>
            <a:r>
              <a:rPr lang="en-GB" sz="3600" b="1" baseline="30000" dirty="0" smtClean="0">
                <a:solidFill>
                  <a:schemeClr val="accent5">
                    <a:lumMod val="75000"/>
                  </a:schemeClr>
                </a:solidFill>
              </a:rPr>
              <a:t>1</a:t>
            </a:r>
            <a:r>
              <a:rPr lang="en-GB" sz="3600" b="1" dirty="0" smtClean="0">
                <a:solidFill>
                  <a:schemeClr val="accent5">
                    <a:lumMod val="75000"/>
                  </a:schemeClr>
                </a:solidFill>
              </a:rPr>
              <a:t>, Sarah Hauxwell</a:t>
            </a:r>
            <a:r>
              <a:rPr lang="en-GB" sz="3600" b="1" baseline="30000" dirty="0" smtClean="0">
                <a:solidFill>
                  <a:schemeClr val="accent5">
                    <a:lumMod val="75000"/>
                  </a:schemeClr>
                </a:solidFill>
              </a:rPr>
              <a:t>1</a:t>
            </a:r>
            <a:r>
              <a:rPr lang="en-GB" sz="3600" b="1" dirty="0" smtClean="0">
                <a:solidFill>
                  <a:schemeClr val="accent5">
                    <a:lumMod val="75000"/>
                  </a:schemeClr>
                </a:solidFill>
              </a:rPr>
              <a:t>, Harbinder Sandhu</a:t>
            </a:r>
            <a:r>
              <a:rPr lang="en-GB" sz="3600" b="1" baseline="30000" dirty="0" smtClean="0">
                <a:solidFill>
                  <a:schemeClr val="accent5">
                    <a:lumMod val="75000"/>
                  </a:schemeClr>
                </a:solidFill>
              </a:rPr>
              <a:t>1</a:t>
            </a:r>
            <a:r>
              <a:rPr lang="en-GB" sz="3600" b="1" dirty="0" smtClean="0">
                <a:solidFill>
                  <a:schemeClr val="accent5">
                    <a:lumMod val="75000"/>
                  </a:schemeClr>
                </a:solidFill>
              </a:rPr>
              <a:t>, Shilpa Patel</a:t>
            </a:r>
            <a:r>
              <a:rPr lang="en-GB" sz="3600" b="1" baseline="30000" dirty="0" smtClean="0">
                <a:solidFill>
                  <a:schemeClr val="accent5">
                    <a:lumMod val="75000"/>
                  </a:schemeClr>
                </a:solidFill>
              </a:rPr>
              <a:t>1</a:t>
            </a:r>
            <a:r>
              <a:rPr lang="en-GB" sz="3600" b="1" dirty="0" smtClean="0">
                <a:solidFill>
                  <a:schemeClr val="accent5">
                    <a:lumMod val="75000"/>
                  </a:schemeClr>
                </a:solidFill>
              </a:rPr>
              <a:t>,Jane Wright</a:t>
            </a:r>
            <a:r>
              <a:rPr lang="en-GB" sz="3600" b="1" baseline="30000" dirty="0" smtClean="0">
                <a:solidFill>
                  <a:schemeClr val="accent5">
                    <a:lumMod val="75000"/>
                  </a:schemeClr>
                </a:solidFill>
              </a:rPr>
              <a:t>2</a:t>
            </a:r>
          </a:p>
          <a:p>
            <a:pPr algn="ctr"/>
            <a:r>
              <a:rPr lang="en-GB" sz="2400" i="1" baseline="30000" dirty="0">
                <a:solidFill>
                  <a:schemeClr val="accent5">
                    <a:lumMod val="75000"/>
                  </a:schemeClr>
                </a:solidFill>
              </a:rPr>
              <a:t>1 </a:t>
            </a:r>
            <a:r>
              <a:rPr lang="en-GB" sz="2400" i="1" dirty="0">
                <a:solidFill>
                  <a:schemeClr val="accent5">
                    <a:lumMod val="75000"/>
                  </a:schemeClr>
                </a:solidFill>
              </a:rPr>
              <a:t>Warwick Medical School, University of Warwick, Coventry CV4 </a:t>
            </a:r>
            <a:r>
              <a:rPr lang="en-GB" sz="2400" i="1" dirty="0" smtClean="0">
                <a:solidFill>
                  <a:schemeClr val="accent5">
                    <a:lumMod val="75000"/>
                  </a:schemeClr>
                </a:solidFill>
              </a:rPr>
              <a:t>7AL; </a:t>
            </a:r>
            <a:r>
              <a:rPr lang="en-GB" sz="2400" i="1" baseline="30000" dirty="0" smtClean="0">
                <a:solidFill>
                  <a:schemeClr val="accent5">
                    <a:lumMod val="75000"/>
                  </a:schemeClr>
                </a:solidFill>
              </a:rPr>
              <a:t>2</a:t>
            </a:r>
            <a:r>
              <a:rPr lang="en-GB" sz="2400" i="1" dirty="0" smtClean="0">
                <a:solidFill>
                  <a:schemeClr val="accent5">
                    <a:lumMod val="75000"/>
                  </a:schemeClr>
                </a:solidFill>
              </a:rPr>
              <a:t> </a:t>
            </a:r>
            <a:r>
              <a:rPr lang="en-GB" sz="2400" i="1" dirty="0">
                <a:solidFill>
                  <a:schemeClr val="accent5">
                    <a:lumMod val="75000"/>
                  </a:schemeClr>
                </a:solidFill>
              </a:rPr>
              <a:t>George Eliot Hospital NHS Trust</a:t>
            </a:r>
            <a:endParaRPr lang="en-GB" sz="2400" dirty="0">
              <a:solidFill>
                <a:schemeClr val="accent5">
                  <a:lumMod val="75000"/>
                </a:schemeClr>
              </a:solidFill>
            </a:endParaRPr>
          </a:p>
          <a:p>
            <a:pPr algn="ctr"/>
            <a:endParaRPr lang="en-GB" sz="3600" b="1" baseline="30000" dirty="0">
              <a:solidFill>
                <a:schemeClr val="accent5">
                  <a:lumMod val="75000"/>
                </a:schemeClr>
              </a:solidFill>
            </a:endParaRPr>
          </a:p>
        </p:txBody>
      </p:sp>
      <p:sp>
        <p:nvSpPr>
          <p:cNvPr id="8" name="TextBox 7"/>
          <p:cNvSpPr txBox="1"/>
          <p:nvPr/>
        </p:nvSpPr>
        <p:spPr>
          <a:xfrm>
            <a:off x="872719" y="29273803"/>
            <a:ext cx="17936307" cy="400110"/>
          </a:xfrm>
          <a:prstGeom prst="rect">
            <a:avLst/>
          </a:prstGeom>
          <a:noFill/>
        </p:spPr>
        <p:txBody>
          <a:bodyPr wrap="square" rtlCol="0">
            <a:spAutoFit/>
          </a:bodyPr>
          <a:lstStyle/>
          <a:p>
            <a:r>
              <a:rPr lang="en-GB" sz="2000" b="1" dirty="0" smtClean="0">
                <a:solidFill>
                  <a:schemeClr val="tx2"/>
                </a:solidFill>
              </a:rPr>
              <a:t>Contact</a:t>
            </a:r>
            <a:r>
              <a:rPr lang="en-GB" sz="2000" dirty="0" smtClean="0">
                <a:solidFill>
                  <a:schemeClr val="tx2"/>
                </a:solidFill>
              </a:rPr>
              <a:t>: Clare Blackburn: </a:t>
            </a:r>
            <a:r>
              <a:rPr lang="en-GB" sz="2000" dirty="0" smtClean="0">
                <a:solidFill>
                  <a:schemeClr val="tx2"/>
                </a:solidFill>
                <a:hlinkClick r:id="rId2"/>
              </a:rPr>
              <a:t>c.m.blackburn@warwick.ac.uk</a:t>
            </a:r>
            <a:r>
              <a:rPr lang="en-GB" sz="2000" dirty="0" smtClean="0">
                <a:solidFill>
                  <a:schemeClr val="tx2"/>
                </a:solidFill>
              </a:rPr>
              <a:t> or Wendy Robertson: </a:t>
            </a:r>
            <a:r>
              <a:rPr lang="en-GB" sz="2000" dirty="0" smtClean="0">
                <a:solidFill>
                  <a:schemeClr val="tx2"/>
                </a:solidFill>
                <a:hlinkClick r:id="rId3"/>
              </a:rPr>
              <a:t>w.robertson@warwick.ac.uk</a:t>
            </a:r>
            <a:r>
              <a:rPr lang="en-GB" sz="2000" dirty="0" smtClean="0">
                <a:solidFill>
                  <a:schemeClr val="tx2"/>
                </a:solidFill>
              </a:rPr>
              <a:t> or Sarah Hauxwell: </a:t>
            </a:r>
            <a:r>
              <a:rPr lang="en-GB" sz="2000" u="sng" dirty="0" smtClean="0">
                <a:solidFill>
                  <a:srgbClr val="0070C0"/>
                </a:solidFill>
              </a:rPr>
              <a:t>s.hauxwell@warwick.ac.uk</a:t>
            </a:r>
            <a:r>
              <a:rPr lang="en-GB" sz="2000" dirty="0" smtClean="0">
                <a:solidFill>
                  <a:srgbClr val="0070C0"/>
                </a:solidFill>
              </a:rPr>
              <a:t> </a:t>
            </a:r>
            <a:endParaRPr lang="en-GB" sz="2000" dirty="0">
              <a:solidFill>
                <a:srgbClr val="0070C0"/>
              </a:solidFill>
            </a:endParaRPr>
          </a:p>
        </p:txBody>
      </p:sp>
      <p:pic>
        <p:nvPicPr>
          <p:cNvPr id="11" name="Picture 10"/>
          <p:cNvPicPr>
            <a:picLocks noChangeAspect="1"/>
          </p:cNvPicPr>
          <p:nvPr/>
        </p:nvPicPr>
        <p:blipFill>
          <a:blip r:embed="rId4"/>
          <a:stretch>
            <a:fillRect/>
          </a:stretch>
        </p:blipFill>
        <p:spPr>
          <a:xfrm>
            <a:off x="14993793" y="703068"/>
            <a:ext cx="5329886" cy="3771919"/>
          </a:xfrm>
          <a:prstGeom prst="rect">
            <a:avLst/>
          </a:prstGeom>
        </p:spPr>
      </p:pic>
      <p:sp>
        <p:nvSpPr>
          <p:cNvPr id="13" name="TextBox 12"/>
          <p:cNvSpPr txBox="1"/>
          <p:nvPr/>
        </p:nvSpPr>
        <p:spPr>
          <a:xfrm>
            <a:off x="872719" y="5143720"/>
            <a:ext cx="19629091" cy="3743242"/>
          </a:xfrm>
          <a:prstGeom prst="rect">
            <a:avLst/>
          </a:prstGeom>
          <a:solidFill>
            <a:srgbClr val="F5F1A3"/>
          </a:solidFill>
          <a:ln w="63500">
            <a:solidFill>
              <a:srgbClr val="0070C0"/>
            </a:solidFill>
            <a:round/>
          </a:ln>
        </p:spPr>
        <p:style>
          <a:lnRef idx="2">
            <a:schemeClr val="accent1"/>
          </a:lnRef>
          <a:fillRef idx="1">
            <a:schemeClr val="lt1"/>
          </a:fillRef>
          <a:effectRef idx="0">
            <a:schemeClr val="accent1"/>
          </a:effectRef>
          <a:fontRef idx="minor">
            <a:schemeClr val="dk1"/>
          </a:fontRef>
        </p:style>
        <p:txBody>
          <a:bodyPr wrap="square" lIns="360000" tIns="360000" rIns="360000" bIns="360000" rtlCol="0">
            <a:spAutoFit/>
          </a:bodyPr>
          <a:lstStyle/>
          <a:p>
            <a:pPr algn="ctr"/>
            <a:r>
              <a:rPr lang="en-GB" sz="3600" b="1" dirty="0" smtClean="0">
                <a:solidFill>
                  <a:schemeClr val="accent5">
                    <a:lumMod val="75000"/>
                  </a:schemeClr>
                </a:solidFill>
              </a:rPr>
              <a:t>Introduction</a:t>
            </a:r>
          </a:p>
          <a:p>
            <a:pPr algn="ctr"/>
            <a:endParaRPr lang="en-GB" sz="3200" b="1" dirty="0" smtClean="0">
              <a:solidFill>
                <a:schemeClr val="accent5">
                  <a:lumMod val="75000"/>
                </a:schemeClr>
              </a:solidFill>
            </a:endParaRPr>
          </a:p>
          <a:p>
            <a:pPr algn="just"/>
            <a:r>
              <a:rPr lang="en-GB" sz="3200" dirty="0" smtClean="0">
                <a:solidFill>
                  <a:schemeClr val="accent5">
                    <a:lumMod val="75000"/>
                  </a:schemeClr>
                </a:solidFill>
              </a:rPr>
              <a:t>Skilling up doctors to help patients adopt healthier lifestyles is key to reducing preventable chronic diseases and improving health. The increase in preventable conditions and persistence of health inequalities are among the greatest challenges for patients and the NHS. Doctors and other health care professionals are expected to use every contact to help people lead healthier, longer lives</a:t>
            </a:r>
            <a:r>
              <a:rPr lang="en-GB" sz="3200" dirty="0">
                <a:solidFill>
                  <a:schemeClr val="accent5">
                    <a:lumMod val="75000"/>
                  </a:schemeClr>
                </a:solidFill>
              </a:rPr>
              <a:t>.</a:t>
            </a:r>
            <a:r>
              <a:rPr lang="en-GB" sz="3200" dirty="0" smtClean="0">
                <a:solidFill>
                  <a:schemeClr val="accent5">
                    <a:lumMod val="75000"/>
                  </a:schemeClr>
                </a:solidFill>
              </a:rPr>
              <a:t> </a:t>
            </a:r>
          </a:p>
        </p:txBody>
      </p:sp>
      <p:sp>
        <p:nvSpPr>
          <p:cNvPr id="15" name="TextBox 14"/>
          <p:cNvSpPr txBox="1"/>
          <p:nvPr/>
        </p:nvSpPr>
        <p:spPr>
          <a:xfrm>
            <a:off x="872719" y="9270582"/>
            <a:ext cx="19629091" cy="5189791"/>
          </a:xfrm>
          <a:prstGeom prst="rect">
            <a:avLst/>
          </a:prstGeom>
          <a:ln w="76200">
            <a:solidFill>
              <a:srgbClr val="0070C0"/>
            </a:solidFill>
          </a:ln>
          <a:effectLst>
            <a:softEdge rad="31750"/>
          </a:effectLst>
        </p:spPr>
        <p:style>
          <a:lnRef idx="1">
            <a:schemeClr val="accent6"/>
          </a:lnRef>
          <a:fillRef idx="3">
            <a:schemeClr val="accent6"/>
          </a:fillRef>
          <a:effectRef idx="2">
            <a:schemeClr val="accent6"/>
          </a:effectRef>
          <a:fontRef idx="minor">
            <a:schemeClr val="lt1"/>
          </a:fontRef>
        </p:style>
        <p:txBody>
          <a:bodyPr wrap="square" lIns="360000" tIns="360000" rIns="360000" bIns="360000" rtlCol="0">
            <a:spAutoFit/>
          </a:bodyPr>
          <a:lstStyle/>
          <a:p>
            <a:pPr algn="ctr"/>
            <a:r>
              <a:rPr lang="en-GB" sz="3600" b="1" dirty="0" smtClean="0"/>
              <a:t>What are we doing?</a:t>
            </a:r>
          </a:p>
          <a:p>
            <a:pPr algn="ctr"/>
            <a:endParaRPr lang="en-GB" sz="3000" b="1" dirty="0" smtClean="0"/>
          </a:p>
          <a:p>
            <a:r>
              <a:rPr lang="en-GB" sz="3200" dirty="0" smtClean="0"/>
              <a:t>At Warwick Medical School we are skilling up our graduate entry medical students, from early in Year 1 to promote health behaviour change and deliver brief interventions.  </a:t>
            </a:r>
          </a:p>
          <a:p>
            <a:endParaRPr lang="en-GB" sz="3200" dirty="0"/>
          </a:p>
          <a:p>
            <a:r>
              <a:rPr lang="en-GB" sz="3200" dirty="0" smtClean="0"/>
              <a:t>By the time students enter their first sustained period of clinically based learning in Year 2 they are trained to:</a:t>
            </a:r>
          </a:p>
          <a:p>
            <a:pPr marL="457200" indent="-457200">
              <a:buFont typeface="Wingdings" panose="05000000000000000000" pitchFamily="2" charset="2"/>
              <a:buChar char="ü"/>
            </a:pPr>
            <a:r>
              <a:rPr lang="en-GB" sz="3200" dirty="0" smtClean="0"/>
              <a:t>Engage in health behaviour change conversations</a:t>
            </a:r>
          </a:p>
          <a:p>
            <a:pPr marL="457200" indent="-457200">
              <a:buFont typeface="Wingdings" panose="05000000000000000000" pitchFamily="2" charset="2"/>
              <a:buChar char="ü"/>
            </a:pPr>
            <a:r>
              <a:rPr lang="en-GB" sz="3200" dirty="0" smtClean="0"/>
              <a:t>Carry out very brief interventions on smoking and alcohol</a:t>
            </a:r>
          </a:p>
          <a:p>
            <a:pPr marL="457200" indent="-457200">
              <a:buFont typeface="Wingdings" panose="05000000000000000000" pitchFamily="2" charset="2"/>
              <a:buChar char="ü"/>
            </a:pPr>
            <a:r>
              <a:rPr lang="en-GB" sz="3200" dirty="0" smtClean="0"/>
              <a:t>Deliver these to patients, under supervision, in the clinical setting</a:t>
            </a:r>
            <a:endParaRPr lang="en-GB" sz="3200" dirty="0"/>
          </a:p>
        </p:txBody>
      </p:sp>
      <p:sp>
        <p:nvSpPr>
          <p:cNvPr id="19" name="TextBox 18"/>
          <p:cNvSpPr txBox="1"/>
          <p:nvPr/>
        </p:nvSpPr>
        <p:spPr>
          <a:xfrm>
            <a:off x="879164" y="28171055"/>
            <a:ext cx="19223364" cy="954107"/>
          </a:xfrm>
          <a:prstGeom prst="rect">
            <a:avLst/>
          </a:prstGeom>
          <a:solidFill>
            <a:schemeClr val="accent6">
              <a:lumMod val="60000"/>
              <a:lumOff val="40000"/>
            </a:schemeClr>
          </a:solidFill>
        </p:spPr>
        <p:txBody>
          <a:bodyPr wrap="square" rtlCol="0">
            <a:spAutoFit/>
          </a:bodyPr>
          <a:lstStyle/>
          <a:p>
            <a:r>
              <a:rPr lang="en-GB" sz="2800" dirty="0" smtClean="0"/>
              <a:t>The programme was developed collaboratively by the public health, psychology, clinical skills and GP teaching teams </a:t>
            </a:r>
          </a:p>
          <a:p>
            <a:r>
              <a:rPr lang="en-GB" sz="2800" dirty="0" smtClean="0"/>
              <a:t>in conjunction with a NHS health promotion specialist. </a:t>
            </a:r>
            <a:endParaRPr lang="en-GB" sz="2800" dirty="0"/>
          </a:p>
        </p:txBody>
      </p:sp>
      <p:pic>
        <p:nvPicPr>
          <p:cNvPr id="22" name="Picture 21"/>
          <p:cNvPicPr>
            <a:picLocks noChangeAspect="1"/>
          </p:cNvPicPr>
          <p:nvPr/>
        </p:nvPicPr>
        <p:blipFill>
          <a:blip r:embed="rId5"/>
          <a:stretch>
            <a:fillRect/>
          </a:stretch>
        </p:blipFill>
        <p:spPr>
          <a:xfrm>
            <a:off x="1285046" y="17593142"/>
            <a:ext cx="4321670" cy="2959768"/>
          </a:xfrm>
          <a:prstGeom prst="rect">
            <a:avLst/>
          </a:prstGeom>
        </p:spPr>
      </p:pic>
      <p:pic>
        <p:nvPicPr>
          <p:cNvPr id="3" name="Picture 2"/>
          <p:cNvPicPr>
            <a:picLocks noChangeAspect="1"/>
          </p:cNvPicPr>
          <p:nvPr/>
        </p:nvPicPr>
        <p:blipFill>
          <a:blip r:embed="rId6"/>
          <a:stretch>
            <a:fillRect/>
          </a:stretch>
        </p:blipFill>
        <p:spPr>
          <a:xfrm>
            <a:off x="14993793" y="14700900"/>
            <a:ext cx="4377259" cy="2539525"/>
          </a:xfrm>
          <a:prstGeom prst="rect">
            <a:avLst/>
          </a:prstGeom>
        </p:spPr>
      </p:pic>
      <p:pic>
        <p:nvPicPr>
          <p:cNvPr id="2" name="Picture 1"/>
          <p:cNvPicPr>
            <a:picLocks noChangeAspect="1"/>
          </p:cNvPicPr>
          <p:nvPr/>
        </p:nvPicPr>
        <p:blipFill>
          <a:blip r:embed="rId7"/>
          <a:stretch>
            <a:fillRect/>
          </a:stretch>
        </p:blipFill>
        <p:spPr>
          <a:xfrm>
            <a:off x="8019407" y="16218568"/>
            <a:ext cx="4300930" cy="2749148"/>
          </a:xfrm>
          <a:prstGeom prst="rect">
            <a:avLst/>
          </a:prstGeom>
        </p:spPr>
      </p:pic>
      <p:graphicFrame>
        <p:nvGraphicFramePr>
          <p:cNvPr id="21" name="Diagram 20"/>
          <p:cNvGraphicFramePr/>
          <p:nvPr>
            <p:extLst>
              <p:ext uri="{D42A27DB-BD31-4B8C-83A1-F6EECF244321}">
                <p14:modId xmlns:p14="http://schemas.microsoft.com/office/powerpoint/2010/main" val="24882081"/>
              </p:ext>
            </p:extLst>
          </p:nvPr>
        </p:nvGraphicFramePr>
        <p:xfrm>
          <a:off x="938463" y="16856661"/>
          <a:ext cx="19563347" cy="1099468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TextBox 4"/>
          <p:cNvSpPr txBox="1"/>
          <p:nvPr/>
        </p:nvSpPr>
        <p:spPr>
          <a:xfrm>
            <a:off x="1100315" y="11405937"/>
            <a:ext cx="184731" cy="843436"/>
          </a:xfrm>
          <a:prstGeom prst="rect">
            <a:avLst/>
          </a:prstGeom>
          <a:noFill/>
        </p:spPr>
        <p:txBody>
          <a:bodyPr wrap="none" rtlCol="0">
            <a:spAutoFit/>
          </a:bodyPr>
          <a:lstStyle/>
          <a:p>
            <a:endParaRPr lang="en-GB" dirty="0"/>
          </a:p>
        </p:txBody>
      </p:sp>
      <p:sp>
        <p:nvSpPr>
          <p:cNvPr id="7" name="TextBox 6"/>
          <p:cNvSpPr txBox="1"/>
          <p:nvPr/>
        </p:nvSpPr>
        <p:spPr>
          <a:xfrm>
            <a:off x="15144750" y="23032625"/>
            <a:ext cx="4951333" cy="4585871"/>
          </a:xfrm>
          <a:prstGeom prst="rect">
            <a:avLst/>
          </a:prstGeom>
          <a:solidFill>
            <a:schemeClr val="accent4">
              <a:lumMod val="40000"/>
              <a:lumOff val="60000"/>
            </a:schemeClr>
          </a:solidFill>
          <a:ln>
            <a:solidFill>
              <a:srgbClr val="0070C0"/>
            </a:solidFill>
          </a:ln>
        </p:spPr>
        <p:txBody>
          <a:bodyPr wrap="square" rtlCol="0">
            <a:spAutoFit/>
          </a:bodyPr>
          <a:lstStyle/>
          <a:p>
            <a:pPr algn="ctr"/>
            <a:r>
              <a:rPr lang="en-GB" sz="2400" b="1" dirty="0" smtClean="0"/>
              <a:t>Evaluation</a:t>
            </a:r>
          </a:p>
          <a:p>
            <a:pPr marL="342900" indent="-342900">
              <a:buFont typeface="Wingdings" panose="05000000000000000000" pitchFamily="2" charset="2"/>
              <a:buChar char="q"/>
            </a:pPr>
            <a:r>
              <a:rPr lang="en-GB" sz="2400" dirty="0" smtClean="0"/>
              <a:t>Students have given positive feedback on the learning so far.</a:t>
            </a:r>
          </a:p>
          <a:p>
            <a:pPr marL="342900" indent="-342900">
              <a:buFont typeface="Wingdings" panose="05000000000000000000" pitchFamily="2" charset="2"/>
              <a:buChar char="q"/>
            </a:pPr>
            <a:r>
              <a:rPr lang="en-GB" sz="2400" dirty="0" smtClean="0"/>
              <a:t>By late year 2, only a few students have tried out the skills in practice</a:t>
            </a:r>
          </a:p>
          <a:p>
            <a:pPr marL="342900" indent="-342900">
              <a:buFont typeface="Wingdings" panose="05000000000000000000" pitchFamily="2" charset="2"/>
              <a:buChar char="q"/>
            </a:pPr>
            <a:r>
              <a:rPr lang="en-GB" sz="2400" dirty="0" smtClean="0"/>
              <a:t>Need to remind clinical staff to observe students delivering interventions</a:t>
            </a:r>
          </a:p>
          <a:p>
            <a:pPr marL="342900" indent="-342900">
              <a:buFont typeface="Wingdings" panose="05000000000000000000" pitchFamily="2" charset="2"/>
              <a:buChar char="q"/>
            </a:pPr>
            <a:r>
              <a:rPr lang="en-GB" sz="2400" dirty="0" smtClean="0"/>
              <a:t>Consider adding to clinical skills log </a:t>
            </a:r>
          </a:p>
          <a:p>
            <a:pPr marL="342900" indent="-342900">
              <a:buFont typeface="Wingdings" panose="05000000000000000000" pitchFamily="2" charset="2"/>
              <a:buChar char="q"/>
            </a:pPr>
            <a:r>
              <a:rPr lang="en-GB" sz="2400" dirty="0"/>
              <a:t>More evaluation data being collected at end of Year 2</a:t>
            </a:r>
          </a:p>
          <a:p>
            <a:endParaRPr lang="en-GB" sz="2800" dirty="0"/>
          </a:p>
        </p:txBody>
      </p:sp>
    </p:spTree>
    <p:extLst>
      <p:ext uri="{BB962C8B-B14F-4D97-AF65-F5344CB8AC3E}">
        <p14:creationId xmlns:p14="http://schemas.microsoft.com/office/powerpoint/2010/main" val="41055739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1503</TotalTime>
  <Words>430</Words>
  <Application>Microsoft Office PowerPoint</Application>
  <PresentationFormat>Custom</PresentationFormat>
  <Paragraphs>40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University of Warwick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Blackburn, Clare</dc:creator>
  <cp:lastModifiedBy>user</cp:lastModifiedBy>
  <cp:revision>38</cp:revision>
  <cp:lastPrinted>2015-06-30T08:18:28Z</cp:lastPrinted>
  <dcterms:created xsi:type="dcterms:W3CDTF">2015-06-22T12:49:21Z</dcterms:created>
  <dcterms:modified xsi:type="dcterms:W3CDTF">2016-09-28T10:52:26Z</dcterms:modified>
</cp:coreProperties>
</file>