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sldIdLst>
    <p:sldId id="647" r:id="rId2"/>
    <p:sldId id="771" r:id="rId3"/>
    <p:sldId id="772" r:id="rId4"/>
    <p:sldId id="773" r:id="rId5"/>
    <p:sldId id="774" r:id="rId6"/>
    <p:sldId id="775" r:id="rId7"/>
    <p:sldId id="777" r:id="rId8"/>
    <p:sldId id="776" r:id="rId9"/>
    <p:sldId id="778" r:id="rId10"/>
  </p:sldIdLst>
  <p:sldSz cx="9144000" cy="6858000" type="screen4x3"/>
  <p:notesSz cx="6858000" cy="9144000"/>
  <p:defaultTextStyle>
    <a:defPPr>
      <a:defRPr lang="en-GB"/>
    </a:defPPr>
    <a:lvl1pPr algn="l" defTabSz="449263" rtl="0" eaLnBrk="0" fontAlgn="base" hangingPunct="0">
      <a:spcBef>
        <a:spcPct val="0"/>
      </a:spcBef>
      <a:spcAft>
        <a:spcPct val="0"/>
      </a:spcAft>
      <a:defRPr sz="2400" kern="1200">
        <a:solidFill>
          <a:schemeClr val="bg1"/>
        </a:solidFill>
        <a:latin typeface="Times New Roman" panose="02020603050405020304" pitchFamily="18"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2400" kern="1200">
        <a:solidFill>
          <a:schemeClr val="bg1"/>
        </a:solidFill>
        <a:latin typeface="Times New Roman" panose="02020603050405020304" pitchFamily="18"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2400" kern="1200">
        <a:solidFill>
          <a:schemeClr val="bg1"/>
        </a:solidFill>
        <a:latin typeface="Times New Roman" panose="02020603050405020304" pitchFamily="18"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2400" kern="1200">
        <a:solidFill>
          <a:schemeClr val="bg1"/>
        </a:solidFill>
        <a:latin typeface="Times New Roman" panose="02020603050405020304" pitchFamily="18"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24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0066"/>
    <a:srgbClr val="FF9900"/>
    <a:srgbClr val="993366"/>
    <a:srgbClr val="CC0099"/>
    <a:srgbClr val="FF9966"/>
    <a:srgbClr val="FF3300"/>
    <a:srgbClr val="926799"/>
    <a:srgbClr val="FF6699"/>
    <a:srgbClr val="FF33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434" autoAdjust="0"/>
  </p:normalViewPr>
  <p:slideViewPr>
    <p:cSldViewPr>
      <p:cViewPr varScale="1">
        <p:scale>
          <a:sx n="70" d="100"/>
          <a:sy n="70" d="100"/>
        </p:scale>
        <p:origin x="-1416" y="-90"/>
      </p:cViewPr>
      <p:guideLst>
        <p:guide orient="horz" pos="2160"/>
        <p:guide pos="2880"/>
      </p:guideLst>
    </p:cSldViewPr>
  </p:slideViewPr>
  <p:outlineViewPr>
    <p:cViewPr varScale="1">
      <p:scale>
        <a:sx n="170" d="200"/>
        <a:sy n="170" d="200"/>
      </p:scale>
      <p:origin x="0" y="-25890"/>
    </p:cViewPr>
  </p:outlineViewPr>
  <p:notesTextViewPr>
    <p:cViewPr>
      <p:scale>
        <a:sx n="3" d="2"/>
        <a:sy n="3" d="2"/>
      </p:scale>
      <p:origin x="0" y="0"/>
    </p:cViewPr>
  </p:notesTextViewPr>
  <p:sorterViewPr>
    <p:cViewPr varScale="1">
      <p:scale>
        <a:sx n="100" d="100"/>
        <a:sy n="100" d="100"/>
      </p:scale>
      <p:origin x="0" y="0"/>
    </p:cViewPr>
  </p:sorterViewPr>
  <p:notesViewPr>
    <p:cSldViewPr>
      <p:cViewPr varScale="1">
        <p:scale>
          <a:sx n="57" d="100"/>
          <a:sy n="57" d="100"/>
        </p:scale>
        <p:origin x="508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5" name="Rectangle 2"/>
          <p:cNvSpPr>
            <a:spLocks noGrp="1" noRot="1" noChangeAspect="1" noChangeArrowheads="1"/>
          </p:cNvSpPr>
          <p:nvPr>
            <p:ph type="sldImg"/>
          </p:nvPr>
        </p:nvSpPr>
        <p:spPr bwMode="auto">
          <a:xfrm>
            <a:off x="-11798300" y="-11796713"/>
            <a:ext cx="11796712" cy="12490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Rectangle 3"/>
          <p:cNvSpPr>
            <a:spLocks noGrp="1" noChangeArrowheads="1"/>
          </p:cNvSpPr>
          <p:nvPr>
            <p:ph type="body"/>
          </p:nvPr>
        </p:nvSpPr>
        <p:spPr bwMode="auto">
          <a:xfrm>
            <a:off x="685800" y="4343400"/>
            <a:ext cx="5483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noProof="0" smtClean="0"/>
          </a:p>
        </p:txBody>
      </p:sp>
    </p:spTree>
    <p:extLst>
      <p:ext uri="{BB962C8B-B14F-4D97-AF65-F5344CB8AC3E}">
        <p14:creationId xmlns:p14="http://schemas.microsoft.com/office/powerpoint/2010/main" val="185856403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S PGothic" panose="020B0600070205080204" pitchFamily="34" charset="-128"/>
        <a:cs typeface="ＭＳ Ｐゴシック" charset="0"/>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S PGothic" panose="020B0600070205080204" pitchFamily="34"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S PGothic" panose="020B0600070205080204" pitchFamily="34"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S PGothic" panose="020B0600070205080204" pitchFamily="34"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xfrm>
            <a:off x="-14225588" y="-11796713"/>
            <a:ext cx="16651288" cy="12490451"/>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GB" dirty="0" smtClean="0"/>
              <a:t>What do the group think are the issues which affect their service users / clients? Ask for a few suggestions before revealing the answers.</a:t>
            </a:r>
          </a:p>
          <a:p>
            <a:pPr eaLnBrk="1" fontAlgn="auto" hangingPunct="1">
              <a:spcBef>
                <a:spcPts val="0"/>
              </a:spcBef>
              <a:spcAft>
                <a:spcPts val="0"/>
              </a:spcAft>
              <a:defRPr/>
            </a:pPr>
            <a:endParaRPr lang="en-GB" dirty="0" smtClean="0"/>
          </a:p>
          <a:p>
            <a:pPr eaLnBrk="1" fontAlgn="auto" hangingPunct="1">
              <a:spcBef>
                <a:spcPts val="0"/>
              </a:spcBef>
              <a:spcAft>
                <a:spcPts val="0"/>
              </a:spcAft>
              <a:defRPr/>
            </a:pPr>
            <a:r>
              <a:rPr lang="en-GB" dirty="0" smtClean="0"/>
              <a:t>Additionally</a:t>
            </a:r>
          </a:p>
          <a:p>
            <a:pPr eaLnBrk="1" fontAlgn="auto" hangingPunct="1">
              <a:spcBef>
                <a:spcPts val="0"/>
              </a:spcBef>
              <a:spcAft>
                <a:spcPts val="0"/>
              </a:spcAft>
              <a:defRPr/>
            </a:pPr>
            <a:r>
              <a:rPr lang="en-GB" dirty="0" smtClean="0"/>
              <a:t>In the most deprived areas of Bedfordshire the percentage of the population who smoke is 22.4% </a:t>
            </a:r>
          </a:p>
          <a:p>
            <a:pPr eaLnBrk="1" fontAlgn="auto" hangingPunct="1">
              <a:spcBef>
                <a:spcPts val="0"/>
              </a:spcBef>
              <a:spcAft>
                <a:spcPts val="0"/>
              </a:spcAft>
              <a:defRPr/>
            </a:pPr>
            <a:endParaRPr lang="en-GB" dirty="0" smtClean="0"/>
          </a:p>
          <a:p>
            <a:pPr eaLnBrk="1" fontAlgn="auto" hangingPunct="1">
              <a:spcBef>
                <a:spcPts val="0"/>
              </a:spcBef>
              <a:spcAft>
                <a:spcPts val="0"/>
              </a:spcAft>
              <a:defRPr/>
            </a:pPr>
            <a:r>
              <a:rPr lang="en-GB" b="1" dirty="0" smtClean="0"/>
              <a:t>Central Beds:</a:t>
            </a:r>
          </a:p>
          <a:p>
            <a:pPr marL="171656" indent="-171656" eaLnBrk="1" fontAlgn="auto" hangingPunct="1">
              <a:spcBef>
                <a:spcPts val="0"/>
              </a:spcBef>
              <a:spcAft>
                <a:spcPts val="0"/>
              </a:spcAft>
              <a:buFont typeface="Arial" pitchFamily="34" charset="0"/>
              <a:buChar char="•"/>
              <a:defRPr/>
            </a:pPr>
            <a:r>
              <a:rPr lang="en-GB" dirty="0" smtClean="0"/>
              <a:t>In 2009/10 there were over 4,000 admissions to hospital as a result of alcohol related harm, a 13% increase compared with the previous year. </a:t>
            </a:r>
          </a:p>
          <a:p>
            <a:pPr marL="171656" indent="-171656" eaLnBrk="1" fontAlgn="auto" hangingPunct="1">
              <a:spcBef>
                <a:spcPts val="0"/>
              </a:spcBef>
              <a:spcAft>
                <a:spcPts val="0"/>
              </a:spcAft>
              <a:buFont typeface="Arial" pitchFamily="34" charset="0"/>
              <a:buChar char="•"/>
              <a:defRPr/>
            </a:pPr>
            <a:r>
              <a:rPr lang="en-GB" dirty="0" smtClean="0"/>
              <a:t>Only 11% of adults in Central Bedfordshire are physically active enough to benefit their health. There is considerable evidence to show that increasing levels of physical activity benefits both physical and mental health. (from draft JSNA Exec summary 2012)</a:t>
            </a:r>
          </a:p>
          <a:p>
            <a:pPr marL="171656" indent="-171656" eaLnBrk="1" fontAlgn="auto" hangingPunct="1">
              <a:spcBef>
                <a:spcPts val="0"/>
              </a:spcBef>
              <a:spcAft>
                <a:spcPts val="0"/>
              </a:spcAft>
              <a:buFont typeface="Arial" pitchFamily="34" charset="0"/>
              <a:buChar char="•"/>
              <a:defRPr/>
            </a:pPr>
            <a:r>
              <a:rPr lang="en-GB" dirty="0" smtClean="0"/>
              <a:t>There is low up-take of seasonal flu vaccines from pregnant women</a:t>
            </a:r>
          </a:p>
          <a:p>
            <a:pPr marL="171656" indent="-171656" eaLnBrk="1" fontAlgn="auto" hangingPunct="1">
              <a:spcBef>
                <a:spcPts val="0"/>
              </a:spcBef>
              <a:spcAft>
                <a:spcPts val="0"/>
              </a:spcAft>
              <a:buFont typeface="Arial" pitchFamily="34" charset="0"/>
              <a:buChar char="•"/>
              <a:defRPr/>
            </a:pPr>
            <a:r>
              <a:rPr lang="en-GB" dirty="0" smtClean="0"/>
              <a:t>Due to the general rural nature of Central Bedfordshire, there are relatively large areas where the availability of public transport is limited leading to poor accessibility to services and an increasing need to use cars rather than more sustainable or healthier forms of transport. </a:t>
            </a:r>
          </a:p>
          <a:p>
            <a:pPr eaLnBrk="1" fontAlgn="auto" hangingPunct="1">
              <a:spcBef>
                <a:spcPts val="0"/>
              </a:spcBef>
              <a:spcAft>
                <a:spcPts val="0"/>
              </a:spcAft>
              <a:defRPr/>
            </a:pPr>
            <a:r>
              <a:rPr lang="en-GB" b="1" dirty="0" smtClean="0"/>
              <a:t>Bedford Borough</a:t>
            </a:r>
          </a:p>
          <a:p>
            <a:pPr marL="171656" indent="-171656" eaLnBrk="1" fontAlgn="auto" hangingPunct="1">
              <a:spcBef>
                <a:spcPts val="0"/>
              </a:spcBef>
              <a:spcAft>
                <a:spcPts val="0"/>
              </a:spcAft>
              <a:buFont typeface="Arial" pitchFamily="34" charset="0"/>
              <a:buChar char="•"/>
              <a:defRPr/>
            </a:pPr>
            <a:r>
              <a:rPr lang="en-GB" dirty="0" smtClean="0"/>
              <a:t>In 2009 an estimated 22.5% of people in Bedford Borough were from ethnic minority communities compared to 17% in England. The largest of these groups are Asian (9.1%); White Other (6.5%); Black (3.4%) and Mixed (2.3%). The black and ethnic minority (BME) populations have a higher proportion in younger age groups</a:t>
            </a:r>
          </a:p>
          <a:p>
            <a:pPr marL="171656" indent="-171656" eaLnBrk="1" fontAlgn="auto" hangingPunct="1">
              <a:spcBef>
                <a:spcPts val="0"/>
              </a:spcBef>
              <a:spcAft>
                <a:spcPts val="0"/>
              </a:spcAft>
              <a:buFont typeface="Arial" pitchFamily="34" charset="0"/>
              <a:buChar char="•"/>
              <a:defRPr/>
            </a:pPr>
            <a:r>
              <a:rPr lang="en-GB" dirty="0" smtClean="0"/>
              <a:t>Only 13% of adults in Bedford Borough are physically active enough to benefit their health. There is considerable evidence to show that increasing levels of physical activity benefits both physical and mental health.</a:t>
            </a:r>
          </a:p>
          <a:p>
            <a:pPr marL="171656" indent="-171656" eaLnBrk="1" fontAlgn="auto" hangingPunct="1">
              <a:spcBef>
                <a:spcPts val="0"/>
              </a:spcBef>
              <a:spcAft>
                <a:spcPts val="0"/>
              </a:spcAft>
              <a:buFont typeface="Arial" pitchFamily="34" charset="0"/>
              <a:buChar char="•"/>
              <a:defRPr/>
            </a:pPr>
            <a:r>
              <a:rPr lang="en-GB" dirty="0" smtClean="0"/>
              <a:t>Teenage pregnancy rates have plateaued while nationally they are reducing, and they remain above the national average.</a:t>
            </a:r>
          </a:p>
          <a:p>
            <a:pPr marL="171656" indent="-171656" eaLnBrk="1" fontAlgn="auto" hangingPunct="1">
              <a:spcBef>
                <a:spcPts val="0"/>
              </a:spcBef>
              <a:spcAft>
                <a:spcPts val="0"/>
              </a:spcAft>
              <a:buFont typeface="Arial" pitchFamily="34" charset="0"/>
              <a:buChar char="•"/>
              <a:defRPr/>
            </a:pPr>
            <a:r>
              <a:rPr lang="en-GB" dirty="0" smtClean="0"/>
              <a:t>There is a significant and growing gap in life expectancy within Bedford Borough: the gap between the most affluent and most deprived areas is on average 9.1 years for women and 11.3 years for men. </a:t>
            </a:r>
          </a:p>
          <a:p>
            <a:pPr eaLnBrk="1" fontAlgn="auto" hangingPunct="1">
              <a:spcBef>
                <a:spcPts val="0"/>
              </a:spcBef>
              <a:spcAft>
                <a:spcPts val="0"/>
              </a:spcAft>
              <a:defRPr/>
            </a:pPr>
            <a:endParaRPr lang="en-GB" b="1" dirty="0" smtClean="0"/>
          </a:p>
        </p:txBody>
      </p:sp>
      <p:sp>
        <p:nvSpPr>
          <p:cNvPr id="72708" name="Slide Number Placeholder 3"/>
          <p:cNvSpPr>
            <a:spLocks noGrp="1"/>
          </p:cNvSpPr>
          <p:nvPr>
            <p:ph type="sldNum" sz="quarter" idx="5"/>
          </p:nvPr>
        </p:nvSpPr>
        <p:spPr bwMode="auto">
          <a:xfrm>
            <a:off x="3854450" y="9440863"/>
            <a:ext cx="2949575" cy="496887"/>
          </a:xfrm>
          <a:prstGeom prst="rect">
            <a:avLst/>
          </a:prstGeom>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B13FA38-7887-4B7A-9A01-0C1804B2865D}" type="slidenum">
              <a:rPr lang="en-GB" altLang="en-US">
                <a:latin typeface="Calibri" panose="020F0502020204030204" pitchFamily="34" charset="0"/>
              </a:rPr>
              <a:pPr eaLnBrk="1" hangingPunct="1"/>
              <a:t>3</a:t>
            </a:fld>
            <a:endParaRPr lang="en-GB" altLang="en-US">
              <a:latin typeface="Calibri" panose="020F0502020204030204" pitchFamily="34" charset="0"/>
            </a:endParaRPr>
          </a:p>
        </p:txBody>
      </p:sp>
    </p:spTree>
    <p:extLst>
      <p:ext uri="{BB962C8B-B14F-4D97-AF65-F5344CB8AC3E}">
        <p14:creationId xmlns:p14="http://schemas.microsoft.com/office/powerpoint/2010/main" val="2725867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D86DDBBC-3C41-431E-9347-B34862CEEBC6}" type="slidenum">
              <a:rPr lang="en-GB" altLang="en-US"/>
              <a:pPr>
                <a:defRPr/>
              </a:pPr>
              <a:t>‹#›</a:t>
            </a:fld>
            <a:endParaRPr lang="en-GB" altLang="en-US"/>
          </a:p>
        </p:txBody>
      </p:sp>
    </p:spTree>
    <p:extLst>
      <p:ext uri="{BB962C8B-B14F-4D97-AF65-F5344CB8AC3E}">
        <p14:creationId xmlns:p14="http://schemas.microsoft.com/office/powerpoint/2010/main" val="3885828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EA7F5C55-9CA3-423B-B6C7-54DFE4B1D617}" type="slidenum">
              <a:rPr lang="en-GB" altLang="en-US"/>
              <a:pPr>
                <a:defRPr/>
              </a:pPr>
              <a:t>‹#›</a:t>
            </a:fld>
            <a:endParaRPr lang="en-GB" altLang="en-US"/>
          </a:p>
        </p:txBody>
      </p:sp>
    </p:spTree>
    <p:extLst>
      <p:ext uri="{BB962C8B-B14F-4D97-AF65-F5344CB8AC3E}">
        <p14:creationId xmlns:p14="http://schemas.microsoft.com/office/powerpoint/2010/main" val="159433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3513" y="19050"/>
            <a:ext cx="1941512" cy="60737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19050"/>
            <a:ext cx="5675313" cy="607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DC389529-5E21-4526-A45E-AE06CC1720B7}" type="slidenum">
              <a:rPr lang="en-GB" altLang="en-US"/>
              <a:pPr>
                <a:defRPr/>
              </a:pPr>
              <a:t>‹#›</a:t>
            </a:fld>
            <a:endParaRPr lang="en-GB" altLang="en-US"/>
          </a:p>
        </p:txBody>
      </p:sp>
    </p:spTree>
    <p:extLst>
      <p:ext uri="{BB962C8B-B14F-4D97-AF65-F5344CB8AC3E}">
        <p14:creationId xmlns:p14="http://schemas.microsoft.com/office/powerpoint/2010/main" val="872234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0C664EF0-887D-4D46-8E2F-91E17EB3D560}" type="slidenum">
              <a:rPr lang="en-GB" altLang="en-US"/>
              <a:pPr>
                <a:defRPr/>
              </a:pPr>
              <a:t>‹#›</a:t>
            </a:fld>
            <a:endParaRPr lang="en-GB" altLang="en-US"/>
          </a:p>
        </p:txBody>
      </p:sp>
    </p:spTree>
    <p:extLst>
      <p:ext uri="{BB962C8B-B14F-4D97-AF65-F5344CB8AC3E}">
        <p14:creationId xmlns:p14="http://schemas.microsoft.com/office/powerpoint/2010/main" val="3310365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72C7BD38-5928-4A51-B276-9C42D19AAF30}" type="slidenum">
              <a:rPr lang="en-GB" altLang="en-US"/>
              <a:pPr>
                <a:defRPr/>
              </a:pPr>
              <a:t>‹#›</a:t>
            </a:fld>
            <a:endParaRPr lang="en-GB" altLang="en-US"/>
          </a:p>
        </p:txBody>
      </p:sp>
    </p:spTree>
    <p:extLst>
      <p:ext uri="{BB962C8B-B14F-4D97-AF65-F5344CB8AC3E}">
        <p14:creationId xmlns:p14="http://schemas.microsoft.com/office/powerpoint/2010/main" val="911263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524000"/>
            <a:ext cx="3808413" cy="4568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524000"/>
            <a:ext cx="3808412" cy="4568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61BEFB75-289F-4B42-988C-8B023DE5A13C}" type="slidenum">
              <a:rPr lang="en-GB" altLang="en-US"/>
              <a:pPr>
                <a:defRPr/>
              </a:pPr>
              <a:t>‹#›</a:t>
            </a:fld>
            <a:endParaRPr lang="en-GB" altLang="en-US"/>
          </a:p>
        </p:txBody>
      </p:sp>
    </p:spTree>
    <p:extLst>
      <p:ext uri="{BB962C8B-B14F-4D97-AF65-F5344CB8AC3E}">
        <p14:creationId xmlns:p14="http://schemas.microsoft.com/office/powerpoint/2010/main" val="1153843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3"/>
          <p:cNvSpPr>
            <a:spLocks noGrp="1" noChangeArrowheads="1"/>
          </p:cNvSpPr>
          <p:nvPr>
            <p:ph type="dt" idx="10"/>
          </p:nvPr>
        </p:nvSpPr>
        <p:spPr>
          <a:ln/>
        </p:spPr>
        <p:txBody>
          <a:bodyPr/>
          <a:lstStyle>
            <a:lvl1pPr>
              <a:defRPr/>
            </a:lvl1pPr>
          </a:lstStyle>
          <a:p>
            <a:pPr>
              <a:defRPr/>
            </a:pPr>
            <a:endParaRPr lang="en-GB"/>
          </a:p>
        </p:txBody>
      </p:sp>
      <p:sp>
        <p:nvSpPr>
          <p:cNvPr id="8" name="Rectangle 4"/>
          <p:cNvSpPr>
            <a:spLocks noGrp="1" noChangeArrowheads="1"/>
          </p:cNvSpPr>
          <p:nvPr>
            <p:ph type="ftr" idx="11"/>
          </p:nvPr>
        </p:nvSpPr>
        <p:spPr>
          <a:ln/>
        </p:spPr>
        <p:txBody>
          <a:bodyPr/>
          <a:lstStyle>
            <a:lvl1pPr>
              <a:defRPr/>
            </a:lvl1pPr>
          </a:lstStyle>
          <a:p>
            <a:pPr>
              <a:defRPr/>
            </a:pPr>
            <a:endParaRPr lang="en-GB"/>
          </a:p>
        </p:txBody>
      </p:sp>
      <p:sp>
        <p:nvSpPr>
          <p:cNvPr id="9" name="Rectangle 5"/>
          <p:cNvSpPr>
            <a:spLocks noGrp="1" noChangeArrowheads="1"/>
          </p:cNvSpPr>
          <p:nvPr>
            <p:ph type="sldNum" idx="12"/>
          </p:nvPr>
        </p:nvSpPr>
        <p:spPr>
          <a:ln/>
        </p:spPr>
        <p:txBody>
          <a:bodyPr/>
          <a:lstStyle>
            <a:lvl1pPr>
              <a:defRPr/>
            </a:lvl1pPr>
          </a:lstStyle>
          <a:p>
            <a:pPr>
              <a:defRPr/>
            </a:pPr>
            <a:fld id="{E7731BEB-2132-4095-B6A8-498AF80F5676}" type="slidenum">
              <a:rPr lang="en-GB" altLang="en-US"/>
              <a:pPr>
                <a:defRPr/>
              </a:pPr>
              <a:t>‹#›</a:t>
            </a:fld>
            <a:endParaRPr lang="en-GB" altLang="en-US"/>
          </a:p>
        </p:txBody>
      </p:sp>
    </p:spTree>
    <p:extLst>
      <p:ext uri="{BB962C8B-B14F-4D97-AF65-F5344CB8AC3E}">
        <p14:creationId xmlns:p14="http://schemas.microsoft.com/office/powerpoint/2010/main" val="1258270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3"/>
          <p:cNvSpPr>
            <a:spLocks noGrp="1" noChangeArrowheads="1"/>
          </p:cNvSpPr>
          <p:nvPr>
            <p:ph type="dt" idx="10"/>
          </p:nvPr>
        </p:nvSpPr>
        <p:spPr>
          <a:ln/>
        </p:spPr>
        <p:txBody>
          <a:bodyPr/>
          <a:lstStyle>
            <a:lvl1pPr>
              <a:defRPr/>
            </a:lvl1pPr>
          </a:lstStyle>
          <a:p>
            <a:pPr>
              <a:defRPr/>
            </a:pPr>
            <a:endParaRPr lang="en-GB"/>
          </a:p>
        </p:txBody>
      </p:sp>
      <p:sp>
        <p:nvSpPr>
          <p:cNvPr id="4" name="Rectangle 4"/>
          <p:cNvSpPr>
            <a:spLocks noGrp="1" noChangeArrowheads="1"/>
          </p:cNvSpPr>
          <p:nvPr>
            <p:ph type="ftr" idx="11"/>
          </p:nvPr>
        </p:nvSpPr>
        <p:spPr>
          <a:ln/>
        </p:spPr>
        <p:txBody>
          <a:bodyPr/>
          <a:lstStyle>
            <a:lvl1pPr>
              <a:defRPr/>
            </a:lvl1pPr>
          </a:lstStyle>
          <a:p>
            <a:pPr>
              <a:defRPr/>
            </a:pPr>
            <a:endParaRPr lang="en-GB"/>
          </a:p>
        </p:txBody>
      </p:sp>
      <p:sp>
        <p:nvSpPr>
          <p:cNvPr id="5" name="Rectangle 5"/>
          <p:cNvSpPr>
            <a:spLocks noGrp="1" noChangeArrowheads="1"/>
          </p:cNvSpPr>
          <p:nvPr>
            <p:ph type="sldNum" idx="12"/>
          </p:nvPr>
        </p:nvSpPr>
        <p:spPr>
          <a:ln/>
        </p:spPr>
        <p:txBody>
          <a:bodyPr/>
          <a:lstStyle>
            <a:lvl1pPr>
              <a:defRPr/>
            </a:lvl1pPr>
          </a:lstStyle>
          <a:p>
            <a:pPr>
              <a:defRPr/>
            </a:pPr>
            <a:fld id="{9416FC21-C157-4AFA-B85D-187B04E01999}" type="slidenum">
              <a:rPr lang="en-GB" altLang="en-US"/>
              <a:pPr>
                <a:defRPr/>
              </a:pPr>
              <a:t>‹#›</a:t>
            </a:fld>
            <a:endParaRPr lang="en-GB" altLang="en-US"/>
          </a:p>
        </p:txBody>
      </p:sp>
    </p:spTree>
    <p:extLst>
      <p:ext uri="{BB962C8B-B14F-4D97-AF65-F5344CB8AC3E}">
        <p14:creationId xmlns:p14="http://schemas.microsoft.com/office/powerpoint/2010/main" val="2219885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GB"/>
          </a:p>
        </p:txBody>
      </p:sp>
      <p:sp>
        <p:nvSpPr>
          <p:cNvPr id="3" name="Rectangle 4"/>
          <p:cNvSpPr>
            <a:spLocks noGrp="1" noChangeArrowheads="1"/>
          </p:cNvSpPr>
          <p:nvPr>
            <p:ph type="ftr" idx="11"/>
          </p:nvPr>
        </p:nvSpPr>
        <p:spPr>
          <a:ln/>
        </p:spPr>
        <p:txBody>
          <a:bodyPr/>
          <a:lstStyle>
            <a:lvl1pPr>
              <a:defRPr/>
            </a:lvl1pPr>
          </a:lstStyle>
          <a:p>
            <a:pPr>
              <a:defRPr/>
            </a:pPr>
            <a:endParaRPr lang="en-GB"/>
          </a:p>
        </p:txBody>
      </p:sp>
      <p:sp>
        <p:nvSpPr>
          <p:cNvPr id="4" name="Rectangle 5"/>
          <p:cNvSpPr>
            <a:spLocks noGrp="1" noChangeArrowheads="1"/>
          </p:cNvSpPr>
          <p:nvPr>
            <p:ph type="sldNum" idx="12"/>
          </p:nvPr>
        </p:nvSpPr>
        <p:spPr>
          <a:ln/>
        </p:spPr>
        <p:txBody>
          <a:bodyPr/>
          <a:lstStyle>
            <a:lvl1pPr>
              <a:defRPr/>
            </a:lvl1pPr>
          </a:lstStyle>
          <a:p>
            <a:pPr>
              <a:defRPr/>
            </a:pPr>
            <a:fld id="{8BB46780-5367-4D5C-A957-3B622AE93948}" type="slidenum">
              <a:rPr lang="en-GB" altLang="en-US"/>
              <a:pPr>
                <a:defRPr/>
              </a:pPr>
              <a:t>‹#›</a:t>
            </a:fld>
            <a:endParaRPr lang="en-GB" altLang="en-US"/>
          </a:p>
        </p:txBody>
      </p:sp>
    </p:spTree>
    <p:extLst>
      <p:ext uri="{BB962C8B-B14F-4D97-AF65-F5344CB8AC3E}">
        <p14:creationId xmlns:p14="http://schemas.microsoft.com/office/powerpoint/2010/main" val="3293581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DD36F5A8-C35F-4C65-BAFD-B1BE78DF6778}" type="slidenum">
              <a:rPr lang="en-GB" altLang="en-US"/>
              <a:pPr>
                <a:defRPr/>
              </a:pPr>
              <a:t>‹#›</a:t>
            </a:fld>
            <a:endParaRPr lang="en-GB" altLang="en-US"/>
          </a:p>
        </p:txBody>
      </p:sp>
    </p:spTree>
    <p:extLst>
      <p:ext uri="{BB962C8B-B14F-4D97-AF65-F5344CB8AC3E}">
        <p14:creationId xmlns:p14="http://schemas.microsoft.com/office/powerpoint/2010/main" val="688017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EA262D0A-4FE8-4549-867B-085F3D427462}" type="slidenum">
              <a:rPr lang="en-GB" altLang="en-US"/>
              <a:pPr>
                <a:defRPr/>
              </a:pPr>
              <a:t>‹#›</a:t>
            </a:fld>
            <a:endParaRPr lang="en-GB" altLang="en-US"/>
          </a:p>
        </p:txBody>
      </p:sp>
    </p:spTree>
    <p:extLst>
      <p:ext uri="{BB962C8B-B14F-4D97-AF65-F5344CB8AC3E}">
        <p14:creationId xmlns:p14="http://schemas.microsoft.com/office/powerpoint/2010/main" val="860779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85800" y="19050"/>
            <a:ext cx="776922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ctr" anchorCtr="0" compatLnSpc="1">
            <a:prstTxWarp prst="textNoShape">
              <a:avLst/>
            </a:prstTxWarp>
          </a:bodyPr>
          <a:lstStyle/>
          <a:p>
            <a:pPr lvl="0"/>
            <a:r>
              <a:rPr lang="en-GB" altLang="en-US" smtClean="0"/>
              <a:t>Click to edit the title text format</a:t>
            </a:r>
          </a:p>
        </p:txBody>
      </p:sp>
      <p:sp>
        <p:nvSpPr>
          <p:cNvPr id="1027" name="Rectangle 2"/>
          <p:cNvSpPr>
            <a:spLocks noGrp="1" noChangeArrowheads="1"/>
          </p:cNvSpPr>
          <p:nvPr>
            <p:ph type="body" idx="1"/>
          </p:nvPr>
        </p:nvSpPr>
        <p:spPr bwMode="auto">
          <a:xfrm>
            <a:off x="685800" y="1524000"/>
            <a:ext cx="7769225" cy="456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
        <p:nvSpPr>
          <p:cNvPr id="2" name="Rectangle 3"/>
          <p:cNvSpPr>
            <a:spLocks noGrp="1" noChangeArrowheads="1"/>
          </p:cNvSpPr>
          <p:nvPr>
            <p:ph type="dt"/>
          </p:nvPr>
        </p:nvSpPr>
        <p:spPr bwMode="auto">
          <a:xfrm>
            <a:off x="685800" y="6426200"/>
            <a:ext cx="1901825"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401C68"/>
                </a:solidFill>
                <a:latin typeface="Times New Roman" pitchFamily="16" charset="0"/>
                <a:ea typeface="+mn-ea"/>
                <a:cs typeface="Lucida Sans Unicode" charset="0"/>
              </a:defRPr>
            </a:lvl1pPr>
          </a:lstStyle>
          <a:p>
            <a:pPr>
              <a:defRPr/>
            </a:pPr>
            <a:endParaRPr lang="en-GB"/>
          </a:p>
        </p:txBody>
      </p:sp>
      <p:sp>
        <p:nvSpPr>
          <p:cNvPr id="1028" name="Rectangle 4"/>
          <p:cNvSpPr>
            <a:spLocks noGrp="1" noChangeArrowheads="1"/>
          </p:cNvSpPr>
          <p:nvPr>
            <p:ph type="ftr"/>
          </p:nvPr>
        </p:nvSpPr>
        <p:spPr bwMode="auto">
          <a:xfrm>
            <a:off x="3124200" y="6426200"/>
            <a:ext cx="2892425"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401C68"/>
                </a:solidFill>
                <a:latin typeface="Times New Roman" pitchFamily="16" charset="0"/>
                <a:ea typeface="+mn-ea"/>
                <a:cs typeface="Lucida Sans Unicode" charset="0"/>
              </a:defRPr>
            </a:lvl1pPr>
          </a:lstStyle>
          <a:p>
            <a:pPr>
              <a:defRPr/>
            </a:pPr>
            <a:endParaRPr lang="en-GB"/>
          </a:p>
        </p:txBody>
      </p:sp>
      <p:sp>
        <p:nvSpPr>
          <p:cNvPr id="1029" name="Rectangle 5"/>
          <p:cNvSpPr>
            <a:spLocks noGrp="1" noChangeArrowheads="1"/>
          </p:cNvSpPr>
          <p:nvPr>
            <p:ph type="sldNum"/>
          </p:nvPr>
        </p:nvSpPr>
        <p:spPr bwMode="auto">
          <a:xfrm>
            <a:off x="6192838" y="6426200"/>
            <a:ext cx="1901825"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401C68"/>
                </a:solidFill>
              </a:defRPr>
            </a:lvl1pPr>
          </a:lstStyle>
          <a:p>
            <a:pPr>
              <a:defRPr/>
            </a:pPr>
            <a:fld id="{BAFF113E-1D60-486A-8E98-2DB0DC5B7E80}" type="slidenum">
              <a:rPr lang="en-GB" altLang="en-US"/>
              <a:pPr>
                <a:defRPr/>
              </a:pPr>
              <a:t>‹#›</a:t>
            </a:fld>
            <a:endParaRPr lang="en-GB" altLang="en-US"/>
          </a:p>
        </p:txBody>
      </p:sp>
      <p:sp>
        <p:nvSpPr>
          <p:cNvPr id="1031" name="Line 6"/>
          <p:cNvSpPr>
            <a:spLocks noChangeShapeType="1"/>
          </p:cNvSpPr>
          <p:nvPr/>
        </p:nvSpPr>
        <p:spPr bwMode="auto">
          <a:xfrm>
            <a:off x="685800" y="1028700"/>
            <a:ext cx="5867400" cy="1588"/>
          </a:xfrm>
          <a:prstGeom prst="line">
            <a:avLst/>
          </a:prstGeom>
          <a:noFill/>
          <a:ln w="19080">
            <a:solidFill>
              <a:srgbClr val="EF8E0C"/>
            </a:solidFill>
            <a:miter lim="800000"/>
            <a:headEnd/>
            <a:tailEnd/>
          </a:ln>
          <a:extLst>
            <a:ext uri="{909E8E84-426E-40DD-AFC4-6F175D3DCCD1}">
              <a14:hiddenFill xmlns:a14="http://schemas.microsoft.com/office/drawing/2010/main">
                <a:noFill/>
              </a14:hiddenFill>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 id="2147483918" r:id="rId9"/>
    <p:sldLayoutId id="2147483919" r:id="rId10"/>
    <p:sldLayoutId id="2147483920"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401C68"/>
          </a:solidFill>
          <a:latin typeface="+mj-lt"/>
          <a:ea typeface="MS PGothic" panose="020B0600070205080204" pitchFamily="34" charset="-128"/>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401C68"/>
          </a:solidFill>
          <a:latin typeface="Arial" charset="0"/>
          <a:ea typeface="MS PGothic" panose="020B0600070205080204" pitchFamily="34" charset="-128"/>
          <a:cs typeface="Lucida Sans Unicode"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401C68"/>
          </a:solidFill>
          <a:latin typeface="Arial" charset="0"/>
          <a:ea typeface="MS PGothic" panose="020B0600070205080204" pitchFamily="34" charset="-128"/>
          <a:cs typeface="Lucida Sans Unicode"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401C68"/>
          </a:solidFill>
          <a:latin typeface="Arial" charset="0"/>
          <a:ea typeface="MS PGothic" panose="020B0600070205080204" pitchFamily="34" charset="-128"/>
          <a:cs typeface="Lucida Sans Unicode"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401C68"/>
          </a:solidFill>
          <a:latin typeface="Arial" charset="0"/>
          <a:ea typeface="MS PGothic" panose="020B0600070205080204" pitchFamily="34" charset="-128"/>
          <a:cs typeface="Lucida Sans Unicode" charset="0"/>
        </a:defRPr>
      </a:lvl5pPr>
      <a:lvl6pPr marL="2514600" indent="-228600" algn="l" defTabSz="449263" rtl="0" fontAlgn="base">
        <a:spcBef>
          <a:spcPct val="0"/>
        </a:spcBef>
        <a:spcAft>
          <a:spcPct val="0"/>
        </a:spcAft>
        <a:buClr>
          <a:srgbClr val="000000"/>
        </a:buClr>
        <a:buSzPct val="100000"/>
        <a:buFont typeface="Times New Roman" pitchFamily="16" charset="0"/>
        <a:defRPr sz="3600">
          <a:solidFill>
            <a:srgbClr val="401C68"/>
          </a:solidFill>
          <a:latin typeface="Arial" charset="0"/>
          <a:cs typeface="Lucida Sans Unicode" charset="0"/>
        </a:defRPr>
      </a:lvl6pPr>
      <a:lvl7pPr marL="2971800" indent="-228600" algn="l" defTabSz="449263" rtl="0" fontAlgn="base">
        <a:spcBef>
          <a:spcPct val="0"/>
        </a:spcBef>
        <a:spcAft>
          <a:spcPct val="0"/>
        </a:spcAft>
        <a:buClr>
          <a:srgbClr val="000000"/>
        </a:buClr>
        <a:buSzPct val="100000"/>
        <a:buFont typeface="Times New Roman" pitchFamily="16" charset="0"/>
        <a:defRPr sz="3600">
          <a:solidFill>
            <a:srgbClr val="401C68"/>
          </a:solidFill>
          <a:latin typeface="Arial" charset="0"/>
          <a:cs typeface="Lucida Sans Unicode" charset="0"/>
        </a:defRPr>
      </a:lvl7pPr>
      <a:lvl8pPr marL="3429000" indent="-228600" algn="l" defTabSz="449263" rtl="0" fontAlgn="base">
        <a:spcBef>
          <a:spcPct val="0"/>
        </a:spcBef>
        <a:spcAft>
          <a:spcPct val="0"/>
        </a:spcAft>
        <a:buClr>
          <a:srgbClr val="000000"/>
        </a:buClr>
        <a:buSzPct val="100000"/>
        <a:buFont typeface="Times New Roman" pitchFamily="16" charset="0"/>
        <a:defRPr sz="3600">
          <a:solidFill>
            <a:srgbClr val="401C68"/>
          </a:solidFill>
          <a:latin typeface="Arial" charset="0"/>
          <a:cs typeface="Lucida Sans Unicode" charset="0"/>
        </a:defRPr>
      </a:lvl8pPr>
      <a:lvl9pPr marL="3886200" indent="-228600" algn="l" defTabSz="449263" rtl="0" fontAlgn="base">
        <a:spcBef>
          <a:spcPct val="0"/>
        </a:spcBef>
        <a:spcAft>
          <a:spcPct val="0"/>
        </a:spcAft>
        <a:buClr>
          <a:srgbClr val="000000"/>
        </a:buClr>
        <a:buSzPct val="100000"/>
        <a:buFont typeface="Times New Roman" pitchFamily="16" charset="0"/>
        <a:defRPr sz="3600">
          <a:solidFill>
            <a:srgbClr val="401C68"/>
          </a:solidFill>
          <a:latin typeface="Arial" charset="0"/>
          <a:cs typeface="Lucida Sans Unicode" charset="0"/>
        </a:defRPr>
      </a:lvl9pPr>
    </p:titleStyle>
    <p:bodyStyle>
      <a:lvl1pPr marL="342900" indent="-342900" algn="l" defTabSz="449263" rtl="0" eaLnBrk="0" fontAlgn="base" hangingPunct="0">
        <a:spcBef>
          <a:spcPts val="1200"/>
        </a:spcBef>
        <a:spcAft>
          <a:spcPct val="0"/>
        </a:spcAft>
        <a:buClr>
          <a:srgbClr val="000000"/>
        </a:buClr>
        <a:buSzPct val="100000"/>
        <a:buFont typeface="Times New Roman" panose="02020603050405020304" pitchFamily="18" charset="0"/>
        <a:defRPr sz="3200">
          <a:solidFill>
            <a:srgbClr val="401C68"/>
          </a:solidFill>
          <a:latin typeface="+mn-lt"/>
          <a:ea typeface="MS PGothic" panose="020B0600070205080204" pitchFamily="34" charset="-128"/>
          <a:cs typeface="+mn-cs"/>
        </a:defRPr>
      </a:lvl1pPr>
      <a:lvl2pPr marL="742950" indent="-285750" algn="l" defTabSz="449263" rtl="0" eaLnBrk="0" fontAlgn="base" hangingPunct="0">
        <a:spcBef>
          <a:spcPts val="900"/>
        </a:spcBef>
        <a:spcAft>
          <a:spcPct val="0"/>
        </a:spcAft>
        <a:buClr>
          <a:srgbClr val="000000"/>
        </a:buClr>
        <a:buSzPct val="100000"/>
        <a:buFont typeface="Times New Roman" panose="02020603050405020304" pitchFamily="18" charset="0"/>
        <a:defRPr sz="2400">
          <a:solidFill>
            <a:srgbClr val="401C68"/>
          </a:solidFill>
          <a:latin typeface="+mn-lt"/>
          <a:ea typeface="Lucida Sans Unicode" pitchFamily="34" charset="0"/>
          <a:cs typeface="+mn-cs"/>
        </a:defRPr>
      </a:lvl2pPr>
      <a:lvl3pPr marL="11430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401C68"/>
          </a:solidFill>
          <a:latin typeface="+mn-lt"/>
          <a:ea typeface="Lucida Sans Unicode" pitchFamily="34" charset="0"/>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401C68"/>
          </a:solidFill>
          <a:latin typeface="+mn-lt"/>
          <a:ea typeface="Lucida Sans Unicode" pitchFamily="34" charset="0"/>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401C68"/>
          </a:solidFill>
          <a:latin typeface="+mn-lt"/>
          <a:ea typeface="Lucida Sans Unicode" pitchFamily="34" charset="0"/>
          <a:cs typeface="+mn-cs"/>
        </a:defRPr>
      </a:lvl5pPr>
      <a:lvl6pPr marL="2514600" indent="-228600" algn="l" defTabSz="449263" rtl="0" fontAlgn="base">
        <a:spcBef>
          <a:spcPts val="500"/>
        </a:spcBef>
        <a:spcAft>
          <a:spcPct val="0"/>
        </a:spcAft>
        <a:buClr>
          <a:srgbClr val="000000"/>
        </a:buClr>
        <a:buSzPct val="100000"/>
        <a:buFont typeface="Times New Roman" pitchFamily="16" charset="0"/>
        <a:defRPr sz="2000">
          <a:solidFill>
            <a:srgbClr val="401C68"/>
          </a:solidFill>
          <a:latin typeface="+mn-lt"/>
          <a:cs typeface="+mn-cs"/>
        </a:defRPr>
      </a:lvl6pPr>
      <a:lvl7pPr marL="2971800" indent="-228600" algn="l" defTabSz="449263" rtl="0" fontAlgn="base">
        <a:spcBef>
          <a:spcPts val="500"/>
        </a:spcBef>
        <a:spcAft>
          <a:spcPct val="0"/>
        </a:spcAft>
        <a:buClr>
          <a:srgbClr val="000000"/>
        </a:buClr>
        <a:buSzPct val="100000"/>
        <a:buFont typeface="Times New Roman" pitchFamily="16" charset="0"/>
        <a:defRPr sz="2000">
          <a:solidFill>
            <a:srgbClr val="401C68"/>
          </a:solidFill>
          <a:latin typeface="+mn-lt"/>
          <a:cs typeface="+mn-cs"/>
        </a:defRPr>
      </a:lvl7pPr>
      <a:lvl8pPr marL="3429000" indent="-228600" algn="l" defTabSz="449263" rtl="0" fontAlgn="base">
        <a:spcBef>
          <a:spcPts val="500"/>
        </a:spcBef>
        <a:spcAft>
          <a:spcPct val="0"/>
        </a:spcAft>
        <a:buClr>
          <a:srgbClr val="000000"/>
        </a:buClr>
        <a:buSzPct val="100000"/>
        <a:buFont typeface="Times New Roman" pitchFamily="16" charset="0"/>
        <a:defRPr sz="2000">
          <a:solidFill>
            <a:srgbClr val="401C68"/>
          </a:solidFill>
          <a:latin typeface="+mn-lt"/>
          <a:cs typeface="+mn-cs"/>
        </a:defRPr>
      </a:lvl8pPr>
      <a:lvl9pPr marL="3886200" indent="-228600" algn="l" defTabSz="449263" rtl="0" fontAlgn="base">
        <a:spcBef>
          <a:spcPts val="500"/>
        </a:spcBef>
        <a:spcAft>
          <a:spcPct val="0"/>
        </a:spcAft>
        <a:buClr>
          <a:srgbClr val="000000"/>
        </a:buClr>
        <a:buSzPct val="100000"/>
        <a:buFont typeface="Times New Roman" pitchFamily="16" charset="0"/>
        <a:defRPr sz="2000">
          <a:solidFill>
            <a:srgbClr val="401C68"/>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420888"/>
            <a:ext cx="8062664" cy="1470025"/>
          </a:xfrm>
        </p:spPr>
        <p:txBody>
          <a:bodyPr/>
          <a:lstStyle/>
          <a:p>
            <a:pPr algn="ctr"/>
            <a:r>
              <a:rPr lang="en-GB" sz="4000" dirty="0" smtClean="0"/>
              <a:t/>
            </a:r>
            <a:br>
              <a:rPr lang="en-GB" sz="4000" dirty="0" smtClean="0"/>
            </a:br>
            <a:r>
              <a:rPr lang="en-GB" sz="4000" dirty="0" smtClean="0"/>
              <a:t/>
            </a:r>
            <a:br>
              <a:rPr lang="en-GB" sz="4000" dirty="0" smtClean="0"/>
            </a:br>
            <a:r>
              <a:rPr lang="en-GB" sz="4000" dirty="0" smtClean="0"/>
              <a:t>Making Every Contact Count</a:t>
            </a:r>
            <a:br>
              <a:rPr lang="en-GB" sz="4000" dirty="0" smtClean="0"/>
            </a:br>
            <a:r>
              <a:rPr lang="en-GB" sz="4000" dirty="0" smtClean="0"/>
              <a:t>Orthoptic Case Studies </a:t>
            </a:r>
            <a:endParaRPr lang="en-GB" sz="4000" dirty="0"/>
          </a:p>
        </p:txBody>
      </p:sp>
    </p:spTree>
    <p:extLst>
      <p:ext uri="{BB962C8B-B14F-4D97-AF65-F5344CB8AC3E}">
        <p14:creationId xmlns:p14="http://schemas.microsoft.com/office/powerpoint/2010/main" val="13555087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Study 1 - Luton</a:t>
            </a:r>
            <a:endParaRPr lang="en-GB" dirty="0"/>
          </a:p>
        </p:txBody>
      </p:sp>
      <p:sp>
        <p:nvSpPr>
          <p:cNvPr id="3" name="Content Placeholder 2"/>
          <p:cNvSpPr>
            <a:spLocks noGrp="1"/>
          </p:cNvSpPr>
          <p:nvPr>
            <p:ph idx="1"/>
          </p:nvPr>
        </p:nvSpPr>
        <p:spPr/>
        <p:txBody>
          <a:bodyPr/>
          <a:lstStyle/>
          <a:p>
            <a:r>
              <a:rPr lang="en-GB" dirty="0"/>
              <a:t>Caroline Doherty</a:t>
            </a:r>
          </a:p>
          <a:p>
            <a:r>
              <a:rPr lang="en-GB" dirty="0"/>
              <a:t>Orthoptic Team Leader</a:t>
            </a:r>
          </a:p>
          <a:p>
            <a:r>
              <a:rPr lang="en-GB" dirty="0"/>
              <a:t>    SEPT Community Health Services, Bedfordshire</a:t>
            </a:r>
          </a:p>
          <a:p>
            <a:r>
              <a:rPr lang="en-GB" sz="2400" dirty="0"/>
              <a:t>Eye </a:t>
            </a:r>
            <a:r>
              <a:rPr lang="en-GB" sz="2400" dirty="0" smtClean="0"/>
              <a:t>Clinic, Liverpool </a:t>
            </a:r>
            <a:r>
              <a:rPr lang="en-GB" sz="2400" dirty="0"/>
              <a:t>Road Health Centre</a:t>
            </a:r>
          </a:p>
          <a:p>
            <a:r>
              <a:rPr lang="en-GB" sz="2400" dirty="0"/>
              <a:t>9 Mersey </a:t>
            </a:r>
            <a:r>
              <a:rPr lang="en-GB" sz="2400" dirty="0" smtClean="0"/>
              <a:t>Place, Liverpool </a:t>
            </a:r>
            <a:r>
              <a:rPr lang="en-GB" sz="2400" dirty="0"/>
              <a:t>Road</a:t>
            </a:r>
          </a:p>
          <a:p>
            <a:r>
              <a:rPr lang="en-GB" sz="2400" dirty="0" smtClean="0"/>
              <a:t>Luton, LU1 </a:t>
            </a:r>
            <a:r>
              <a:rPr lang="en-GB" sz="2400" dirty="0"/>
              <a:t>1HH</a:t>
            </a:r>
          </a:p>
          <a:p>
            <a:r>
              <a:rPr lang="en-GB" sz="2400" dirty="0" smtClean="0"/>
              <a:t>Tel</a:t>
            </a:r>
            <a:r>
              <a:rPr lang="en-GB" sz="2400" dirty="0"/>
              <a:t>: 01582 708155/4/3 (4155/4/3)</a:t>
            </a:r>
          </a:p>
          <a:p>
            <a:endParaRPr lang="en-GB" dirty="0"/>
          </a:p>
        </p:txBody>
      </p:sp>
    </p:spTree>
    <p:extLst>
      <p:ext uri="{BB962C8B-B14F-4D97-AF65-F5344CB8AC3E}">
        <p14:creationId xmlns:p14="http://schemas.microsoft.com/office/powerpoint/2010/main" val="183020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GB" altLang="en-US" dirty="0" smtClean="0"/>
              <a:t>Case Study 1 – </a:t>
            </a:r>
            <a:br>
              <a:rPr lang="en-GB" altLang="en-US" dirty="0" smtClean="0"/>
            </a:br>
            <a:r>
              <a:rPr lang="en-GB" altLang="en-US" dirty="0" smtClean="0"/>
              <a:t>The local picture</a:t>
            </a:r>
          </a:p>
        </p:txBody>
      </p:sp>
      <p:sp>
        <p:nvSpPr>
          <p:cNvPr id="24579" name="Content Placeholder 2"/>
          <p:cNvSpPr>
            <a:spLocks noGrp="1"/>
          </p:cNvSpPr>
          <p:nvPr>
            <p:ph sz="half" idx="1"/>
          </p:nvPr>
        </p:nvSpPr>
        <p:spPr>
          <a:xfrm>
            <a:off x="457200" y="1412875"/>
            <a:ext cx="4038600" cy="4525963"/>
          </a:xfrm>
        </p:spPr>
        <p:txBody>
          <a:bodyPr/>
          <a:lstStyle/>
          <a:p>
            <a:pPr marL="174625" indent="-174625" eaLnBrk="1" hangingPunct="1">
              <a:buFont typeface="Arial" panose="020B0604020202020204" pitchFamily="34" charset="0"/>
              <a:buNone/>
            </a:pPr>
            <a:r>
              <a:rPr lang="en-GB" altLang="en-US" sz="1800" b="1" smtClean="0"/>
              <a:t>Central Bedfordshire</a:t>
            </a:r>
          </a:p>
          <a:p>
            <a:pPr marL="174625" indent="-174625" eaLnBrk="1" hangingPunct="1"/>
            <a:r>
              <a:rPr lang="en-GB" altLang="en-US" sz="1800" smtClean="0"/>
              <a:t>1 in 7 children are obese </a:t>
            </a:r>
            <a:br>
              <a:rPr lang="en-GB" altLang="en-US" sz="1800" smtClean="0"/>
            </a:br>
            <a:r>
              <a:rPr lang="en-GB" altLang="en-US" sz="1800" smtClean="0"/>
              <a:t>by 10-11 years of age.</a:t>
            </a:r>
          </a:p>
          <a:p>
            <a:pPr marL="174625" indent="-174625" eaLnBrk="1" hangingPunct="1"/>
            <a:r>
              <a:rPr lang="en-GB" altLang="en-US" sz="1800" smtClean="0"/>
              <a:t>24.8% or 49,000 adults are </a:t>
            </a:r>
            <a:br>
              <a:rPr lang="en-GB" altLang="en-US" sz="1800" smtClean="0"/>
            </a:br>
            <a:r>
              <a:rPr lang="en-GB" altLang="en-US" sz="1800" smtClean="0"/>
              <a:t>estimated to be obese.</a:t>
            </a:r>
          </a:p>
          <a:p>
            <a:pPr marL="174625" indent="-174625" eaLnBrk="1" hangingPunct="1"/>
            <a:r>
              <a:rPr lang="en-GB" altLang="en-US" sz="1800" smtClean="0"/>
              <a:t>17.5% of the population still smoke. </a:t>
            </a:r>
          </a:p>
          <a:p>
            <a:pPr marL="174625" indent="-174625" eaLnBrk="1" hangingPunct="1"/>
            <a:r>
              <a:rPr lang="en-GB" altLang="en-US" sz="1800" smtClean="0"/>
              <a:t>20% of adults aged 65 years and </a:t>
            </a:r>
            <a:br>
              <a:rPr lang="en-GB" altLang="en-US" sz="1800" smtClean="0"/>
            </a:br>
            <a:r>
              <a:rPr lang="en-GB" altLang="en-US" sz="1800" smtClean="0"/>
              <a:t>over were estimated to be heavy drinkers in 2008.</a:t>
            </a:r>
          </a:p>
          <a:p>
            <a:pPr marL="174625" indent="-174625" eaLnBrk="1" hangingPunct="1"/>
            <a:r>
              <a:rPr lang="en-GB" altLang="en-US" sz="1800" smtClean="0"/>
              <a:t>Drinking to harmful levels is an </a:t>
            </a:r>
            <a:br>
              <a:rPr lang="en-GB" altLang="en-US" sz="1800" smtClean="0"/>
            </a:br>
            <a:r>
              <a:rPr lang="en-GB" altLang="en-US" sz="1800" smtClean="0"/>
              <a:t>issue with the rates of admissions </a:t>
            </a:r>
            <a:br>
              <a:rPr lang="en-GB" altLang="en-US" sz="1800" smtClean="0"/>
            </a:br>
            <a:r>
              <a:rPr lang="en-GB" altLang="en-US" sz="1800" smtClean="0"/>
              <a:t>to hospital as a result of alcohol </a:t>
            </a:r>
            <a:br>
              <a:rPr lang="en-GB" altLang="en-US" sz="1800" smtClean="0"/>
            </a:br>
            <a:r>
              <a:rPr lang="en-GB" altLang="en-US" sz="1800" smtClean="0"/>
              <a:t>are rising. </a:t>
            </a:r>
          </a:p>
        </p:txBody>
      </p:sp>
      <p:sp>
        <p:nvSpPr>
          <p:cNvPr id="24580" name="Content Placeholder 3"/>
          <p:cNvSpPr>
            <a:spLocks noGrp="1"/>
          </p:cNvSpPr>
          <p:nvPr>
            <p:ph sz="half" idx="2"/>
          </p:nvPr>
        </p:nvSpPr>
        <p:spPr>
          <a:xfrm>
            <a:off x="4648200" y="1412875"/>
            <a:ext cx="4038600" cy="4525963"/>
          </a:xfrm>
        </p:spPr>
        <p:txBody>
          <a:bodyPr/>
          <a:lstStyle/>
          <a:p>
            <a:pPr marL="174625" indent="-174625" eaLnBrk="1" hangingPunct="1">
              <a:buFont typeface="Arial" panose="020B0604020202020204" pitchFamily="34" charset="0"/>
              <a:buNone/>
            </a:pPr>
            <a:r>
              <a:rPr lang="en-GB" altLang="en-US" sz="1800" b="1" smtClean="0"/>
              <a:t>Bedford Borough</a:t>
            </a:r>
          </a:p>
          <a:p>
            <a:pPr marL="174625" indent="-174625" eaLnBrk="1" hangingPunct="1"/>
            <a:r>
              <a:rPr lang="en-GB" altLang="en-US" sz="1800" smtClean="0"/>
              <a:t>1 in 5 children are obese </a:t>
            </a:r>
            <a:br>
              <a:rPr lang="en-GB" altLang="en-US" sz="1800" smtClean="0"/>
            </a:br>
            <a:r>
              <a:rPr lang="en-GB" altLang="en-US" sz="1800" smtClean="0"/>
              <a:t>by 10-11 years of age. </a:t>
            </a:r>
          </a:p>
          <a:p>
            <a:pPr marL="174625" indent="-174625" eaLnBrk="1" hangingPunct="1"/>
            <a:r>
              <a:rPr lang="en-GB" altLang="en-US" sz="1800" smtClean="0"/>
              <a:t>22.7% or 27,000 adults are </a:t>
            </a:r>
            <a:br>
              <a:rPr lang="en-GB" altLang="en-US" sz="1800" smtClean="0"/>
            </a:br>
            <a:r>
              <a:rPr lang="en-GB" altLang="en-US" sz="1800" smtClean="0"/>
              <a:t>estimated to be obese.</a:t>
            </a:r>
          </a:p>
          <a:p>
            <a:pPr marL="174625" indent="-174625" eaLnBrk="1" hangingPunct="1"/>
            <a:r>
              <a:rPr lang="en-GB" altLang="en-US" sz="1800" smtClean="0"/>
              <a:t>19.6% of the population still smoke. </a:t>
            </a:r>
          </a:p>
          <a:p>
            <a:pPr marL="174625" indent="-174625" eaLnBrk="1" hangingPunct="1"/>
            <a:r>
              <a:rPr lang="en-GB" altLang="en-US" sz="1800" smtClean="0"/>
              <a:t>There has been a marked increase in the amount of alcohol consumed by middle and older age groups. Approximately a third of older people with drinking problems develop them for the first time later in life.</a:t>
            </a:r>
          </a:p>
        </p:txBody>
      </p:sp>
    </p:spTree>
    <p:extLst>
      <p:ext uri="{BB962C8B-B14F-4D97-AF65-F5344CB8AC3E}">
        <p14:creationId xmlns:p14="http://schemas.microsoft.com/office/powerpoint/2010/main" val="1387043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988" y="0"/>
            <a:ext cx="8719206" cy="1139825"/>
          </a:xfrm>
        </p:spPr>
        <p:txBody>
          <a:bodyPr/>
          <a:lstStyle/>
          <a:p>
            <a:r>
              <a:rPr lang="en-GB" dirty="0" smtClean="0"/>
              <a:t>Case Study 1 – </a:t>
            </a:r>
            <a:br>
              <a:rPr lang="en-GB" dirty="0" smtClean="0"/>
            </a:br>
            <a:r>
              <a:rPr lang="en-GB" dirty="0" smtClean="0"/>
              <a:t>Reactions from the Orthoptic Team</a:t>
            </a:r>
            <a:endParaRPr lang="en-GB" dirty="0"/>
          </a:p>
        </p:txBody>
      </p:sp>
      <p:sp>
        <p:nvSpPr>
          <p:cNvPr id="3" name="Content Placeholder 2"/>
          <p:cNvSpPr>
            <a:spLocks noGrp="1"/>
          </p:cNvSpPr>
          <p:nvPr>
            <p:ph sz="half" idx="1"/>
          </p:nvPr>
        </p:nvSpPr>
        <p:spPr>
          <a:xfrm>
            <a:off x="395536" y="1182238"/>
            <a:ext cx="5040560" cy="4568825"/>
          </a:xfrm>
        </p:spPr>
        <p:txBody>
          <a:bodyPr/>
          <a:lstStyle/>
          <a:p>
            <a:pPr>
              <a:spcAft>
                <a:spcPts val="0"/>
              </a:spcAft>
            </a:pPr>
            <a:r>
              <a:rPr lang="en-GB" dirty="0" smtClean="0">
                <a:solidFill>
                  <a:srgbClr val="1F497D"/>
                </a:solidFill>
                <a:latin typeface="Calibri" panose="020F0502020204030204" pitchFamily="34" charset="0"/>
                <a:ea typeface="Calibri" panose="020F0502020204030204" pitchFamily="34" charset="0"/>
                <a:cs typeface="Times New Roman" panose="02020603050405020304" pitchFamily="18" charset="0"/>
              </a:rPr>
              <a:t>“It </a:t>
            </a:r>
            <a:r>
              <a:rPr lang="en-GB" dirty="0">
                <a:solidFill>
                  <a:srgbClr val="1F497D"/>
                </a:solidFill>
                <a:latin typeface="Calibri" panose="020F0502020204030204" pitchFamily="34" charset="0"/>
                <a:ea typeface="Calibri" panose="020F0502020204030204" pitchFamily="34" charset="0"/>
                <a:cs typeface="Times New Roman" panose="02020603050405020304" pitchFamily="18" charset="0"/>
              </a:rPr>
              <a:t>was quite hard work to ask a lot of questions to the parents, and word them in a way that </a:t>
            </a:r>
            <a:r>
              <a:rPr lang="en-GB" dirty="0" smtClean="0">
                <a:solidFill>
                  <a:srgbClr val="1F497D"/>
                </a:solidFill>
                <a:latin typeface="Calibri" panose="020F0502020204030204" pitchFamily="34" charset="0"/>
                <a:ea typeface="Calibri" panose="020F0502020204030204" pitchFamily="34" charset="0"/>
                <a:cs typeface="Times New Roman" panose="02020603050405020304" pitchFamily="18" charset="0"/>
              </a:rPr>
              <a:t>seemed </a:t>
            </a:r>
            <a:r>
              <a:rPr lang="en-GB" dirty="0">
                <a:solidFill>
                  <a:srgbClr val="1F497D"/>
                </a:solidFill>
                <a:latin typeface="Calibri" panose="020F0502020204030204" pitchFamily="34" charset="0"/>
                <a:ea typeface="Calibri" panose="020F0502020204030204" pitchFamily="34" charset="0"/>
                <a:cs typeface="Times New Roman" panose="02020603050405020304" pitchFamily="18" charset="0"/>
              </a:rPr>
              <a:t>relevant to an eye </a:t>
            </a:r>
            <a:r>
              <a:rPr lang="en-GB" dirty="0" smtClean="0">
                <a:solidFill>
                  <a:srgbClr val="1F497D"/>
                </a:solidFill>
                <a:latin typeface="Calibri" panose="020F0502020204030204" pitchFamily="34" charset="0"/>
                <a:ea typeface="Calibri" panose="020F0502020204030204" pitchFamily="34" charset="0"/>
                <a:cs typeface="Times New Roman" panose="02020603050405020304" pitchFamily="18" charset="0"/>
              </a:rPr>
              <a:t>appointment – but we did it! </a:t>
            </a:r>
          </a:p>
          <a:p>
            <a:pPr>
              <a:spcAft>
                <a:spcPts val="0"/>
              </a:spcAft>
            </a:pPr>
            <a:r>
              <a:rPr lang="en-GB" dirty="0" smtClean="0">
                <a:solidFill>
                  <a:srgbClr val="1F497D"/>
                </a:solidFill>
                <a:latin typeface="Calibri" panose="020F0502020204030204" pitchFamily="34" charset="0"/>
                <a:ea typeface="Calibri" panose="020F0502020204030204" pitchFamily="34" charset="0"/>
                <a:cs typeface="Times New Roman" panose="02020603050405020304" pitchFamily="18" charset="0"/>
              </a:rPr>
              <a:t>Also </a:t>
            </a:r>
            <a:r>
              <a:rPr lang="en-GB" dirty="0">
                <a:solidFill>
                  <a:srgbClr val="1F497D"/>
                </a:solidFill>
                <a:latin typeface="Calibri" panose="020F0502020204030204" pitchFamily="34" charset="0"/>
                <a:ea typeface="Calibri" panose="020F0502020204030204" pitchFamily="34" charset="0"/>
                <a:cs typeface="Times New Roman" panose="02020603050405020304" pitchFamily="18" charset="0"/>
              </a:rPr>
              <a:t>we see patients in 20 minute slots and need to use our time wisely for maximum benefit for an eye appointment</a:t>
            </a:r>
            <a:r>
              <a:rPr lang="en-GB" dirty="0" smtClean="0">
                <a:solidFill>
                  <a:srgbClr val="1F497D"/>
                </a:solidFill>
                <a:latin typeface="Calibri" panose="020F0502020204030204" pitchFamily="34" charset="0"/>
                <a:ea typeface="Calibri" panose="020F0502020204030204" pitchFamily="34" charset="0"/>
                <a:cs typeface="Times New Roman" panose="02020603050405020304" pitchFamily="18" charset="0"/>
              </a:rPr>
              <a:t>. We did refer six patients to smoking cessation over the year using MECC.”</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562110" y="2132856"/>
            <a:ext cx="3264600" cy="4352801"/>
          </a:xfrm>
        </p:spPr>
      </p:pic>
    </p:spTree>
    <p:extLst>
      <p:ext uri="{BB962C8B-B14F-4D97-AF65-F5344CB8AC3E}">
        <p14:creationId xmlns:p14="http://schemas.microsoft.com/office/powerpoint/2010/main" val="37118512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Study 2 - Manchester</a:t>
            </a:r>
            <a:endParaRPr lang="en-GB" dirty="0"/>
          </a:p>
        </p:txBody>
      </p:sp>
      <p:sp>
        <p:nvSpPr>
          <p:cNvPr id="4" name="Content Placeholder 3"/>
          <p:cNvSpPr>
            <a:spLocks noGrp="1"/>
          </p:cNvSpPr>
          <p:nvPr>
            <p:ph sz="half" idx="2"/>
          </p:nvPr>
        </p:nvSpPr>
        <p:spPr>
          <a:xfrm>
            <a:off x="431068" y="1205428"/>
            <a:ext cx="5869124" cy="4918116"/>
          </a:xfrm>
        </p:spPr>
        <p:txBody>
          <a:bodyPr/>
          <a:lstStyle/>
          <a:p>
            <a:pPr lvl="0">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Nicola Morris</a:t>
            </a:r>
          </a:p>
          <a:p>
            <a:pPr lvl="0">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Advanced Orthoptist</a:t>
            </a:r>
          </a:p>
          <a:p>
            <a:pPr lvl="0">
              <a:spcAft>
                <a:spcPts val="0"/>
              </a:spcAft>
            </a:pPr>
            <a:r>
              <a:rPr lang="en-GB" dirty="0" smtClean="0">
                <a:latin typeface="Calibri" panose="020F0502020204030204" pitchFamily="34" charset="0"/>
                <a:ea typeface="Calibri" panose="020F0502020204030204" pitchFamily="34" charset="0"/>
                <a:cs typeface="Times New Roman" panose="02020603050405020304" pitchFamily="18" charset="0"/>
              </a:rPr>
              <a:t>Manchester </a:t>
            </a:r>
            <a:r>
              <a:rPr lang="en-GB" dirty="0">
                <a:latin typeface="Calibri" panose="020F0502020204030204" pitchFamily="34" charset="0"/>
                <a:ea typeface="Calibri" panose="020F0502020204030204" pitchFamily="34" charset="0"/>
                <a:cs typeface="Times New Roman" panose="02020603050405020304" pitchFamily="18" charset="0"/>
              </a:rPr>
              <a:t>Royal Eye Hospital</a:t>
            </a:r>
          </a:p>
          <a:p>
            <a:pPr lvl="0">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Central Manchester University Hospitals NHS Foundation </a:t>
            </a:r>
            <a:r>
              <a:rPr lang="en-GB" dirty="0" smtClean="0">
                <a:latin typeface="Calibri" panose="020F0502020204030204" pitchFamily="34" charset="0"/>
                <a:ea typeface="Calibri" panose="020F0502020204030204" pitchFamily="34" charset="0"/>
                <a:cs typeface="Times New Roman" panose="02020603050405020304" pitchFamily="18" charset="0"/>
              </a:rPr>
              <a:t>Trust</a:t>
            </a:r>
          </a:p>
          <a:p>
            <a:pPr lvl="0">
              <a:spcAft>
                <a:spcPts val="0"/>
              </a:spcAft>
            </a:pPr>
            <a:r>
              <a:rPr lang="en-GB" dirty="0" smtClean="0">
                <a:latin typeface="Calibri" panose="020F0502020204030204" pitchFamily="34" charset="0"/>
                <a:ea typeface="Calibri" panose="020F0502020204030204" pitchFamily="34" charset="0"/>
                <a:cs typeface="Times New Roman" panose="02020603050405020304" pitchFamily="18" charset="0"/>
              </a:rPr>
              <a:t> </a:t>
            </a:r>
            <a:r>
              <a:rPr lang="en-GB" dirty="0">
                <a:latin typeface="Calibri" panose="020F0502020204030204" pitchFamily="34" charset="0"/>
                <a:ea typeface="Calibri" panose="020F0502020204030204" pitchFamily="34" charset="0"/>
                <a:cs typeface="Times New Roman" panose="02020603050405020304" pitchFamily="18" charset="0"/>
              </a:rPr>
              <a:t>Oxford Road </a:t>
            </a: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lvl="0">
              <a:spcAft>
                <a:spcPts val="0"/>
              </a:spcAft>
            </a:pPr>
            <a:r>
              <a:rPr lang="en-GB" dirty="0" smtClean="0">
                <a:latin typeface="Calibri" panose="020F0502020204030204" pitchFamily="34" charset="0"/>
                <a:ea typeface="Calibri" panose="020F0502020204030204" pitchFamily="34" charset="0"/>
                <a:cs typeface="Times New Roman" panose="02020603050405020304" pitchFamily="18" charset="0"/>
              </a:rPr>
              <a:t>Manchester</a:t>
            </a:r>
            <a:endParaRPr lang="en-GB" dirty="0">
              <a:latin typeface="Calibri" panose="020F0502020204030204" pitchFamily="34" charset="0"/>
              <a:ea typeface="Calibri" panose="020F0502020204030204" pitchFamily="34" charset="0"/>
              <a:cs typeface="Times New Roman" panose="02020603050405020304" pitchFamily="18" charset="0"/>
            </a:endParaRPr>
          </a:p>
          <a:p>
            <a:pPr lvl="0">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M13 9WL</a:t>
            </a:r>
          </a:p>
          <a:p>
            <a:endParaRPr lang="en-GB" dirty="0"/>
          </a:p>
        </p:txBody>
      </p:sp>
    </p:spTree>
    <p:extLst>
      <p:ext uri="{BB962C8B-B14F-4D97-AF65-F5344CB8AC3E}">
        <p14:creationId xmlns:p14="http://schemas.microsoft.com/office/powerpoint/2010/main" val="2993201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7769225" cy="1139825"/>
          </a:xfrm>
        </p:spPr>
        <p:txBody>
          <a:bodyPr/>
          <a:lstStyle/>
          <a:p>
            <a:r>
              <a:rPr lang="en-GB" dirty="0" smtClean="0"/>
              <a:t>Case Study 2 - Help for weight-related eye conditions from the </a:t>
            </a:r>
            <a:r>
              <a:rPr lang="en-GB" dirty="0" err="1" smtClean="0"/>
              <a:t>orthoptic</a:t>
            </a:r>
            <a:r>
              <a:rPr lang="en-GB" dirty="0" smtClean="0"/>
              <a:t> team</a:t>
            </a:r>
            <a:endParaRPr lang="en-GB" dirty="0"/>
          </a:p>
        </p:txBody>
      </p:sp>
      <p:sp>
        <p:nvSpPr>
          <p:cNvPr id="3" name="Content Placeholder 2"/>
          <p:cNvSpPr>
            <a:spLocks noGrp="1"/>
          </p:cNvSpPr>
          <p:nvPr>
            <p:ph sz="half" idx="1"/>
          </p:nvPr>
        </p:nvSpPr>
        <p:spPr>
          <a:xfrm>
            <a:off x="0" y="980728"/>
            <a:ext cx="9036496" cy="4568825"/>
          </a:xfrm>
        </p:spPr>
        <p:txBody>
          <a:bodyPr/>
          <a:lstStyle/>
          <a:p>
            <a:pPr>
              <a:spcAft>
                <a:spcPts val="0"/>
              </a:spcAft>
            </a:pPr>
            <a:endParaRPr lang="en-GB" sz="24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4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We </a:t>
            </a:r>
            <a:r>
              <a:rPr lang="en-GB" sz="2400" dirty="0">
                <a:solidFill>
                  <a:srgbClr val="002060"/>
                </a:solidFill>
                <a:latin typeface="Calibri" panose="020F0502020204030204" pitchFamily="34" charset="0"/>
                <a:ea typeface="Calibri" panose="020F0502020204030204" pitchFamily="34" charset="0"/>
                <a:cs typeface="Times New Roman" panose="02020603050405020304" pitchFamily="18" charset="0"/>
              </a:rPr>
              <a:t>are </a:t>
            </a:r>
            <a:r>
              <a:rPr lang="en-GB" sz="24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providing </a:t>
            </a:r>
            <a:r>
              <a:rPr lang="en-GB" sz="2400" dirty="0">
                <a:solidFill>
                  <a:srgbClr val="002060"/>
                </a:solidFill>
                <a:latin typeface="Calibri" panose="020F0502020204030204" pitchFamily="34" charset="0"/>
                <a:ea typeface="Calibri" panose="020F0502020204030204" pitchFamily="34" charset="0"/>
                <a:cs typeface="Times New Roman" panose="02020603050405020304" pitchFamily="18" charset="0"/>
              </a:rPr>
              <a:t>more information for patients where weight loss is concerned and </a:t>
            </a:r>
            <a:r>
              <a:rPr lang="en-GB" sz="24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hoping </a:t>
            </a:r>
            <a:r>
              <a:rPr lang="en-GB" sz="2400" dirty="0">
                <a:solidFill>
                  <a:srgbClr val="002060"/>
                </a:solidFill>
                <a:latin typeface="Calibri" panose="020F0502020204030204" pitchFamily="34" charset="0"/>
                <a:ea typeface="Calibri" panose="020F0502020204030204" pitchFamily="34" charset="0"/>
                <a:cs typeface="Times New Roman" panose="02020603050405020304" pitchFamily="18" charset="0"/>
              </a:rPr>
              <a:t>to </a:t>
            </a:r>
            <a:r>
              <a:rPr lang="en-GB" sz="24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have the </a:t>
            </a:r>
            <a:r>
              <a:rPr lang="en-GB" sz="2400" dirty="0">
                <a:solidFill>
                  <a:srgbClr val="002060"/>
                </a:solidFill>
                <a:latin typeface="Calibri" panose="020F0502020204030204" pitchFamily="34" charset="0"/>
                <a:ea typeface="Calibri" panose="020F0502020204030204" pitchFamily="34" charset="0"/>
                <a:cs typeface="Times New Roman" panose="02020603050405020304" pitchFamily="18" charset="0"/>
              </a:rPr>
              <a:t>involvement of a </a:t>
            </a:r>
            <a:r>
              <a:rPr lang="en-GB" sz="24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dietician/weight loss </a:t>
            </a:r>
            <a:r>
              <a:rPr lang="en-GB" sz="2400" dirty="0">
                <a:solidFill>
                  <a:srgbClr val="002060"/>
                </a:solidFill>
                <a:latin typeface="Calibri" panose="020F0502020204030204" pitchFamily="34" charset="0"/>
                <a:ea typeface="Calibri" panose="020F0502020204030204" pitchFamily="34" charset="0"/>
                <a:cs typeface="Times New Roman" panose="02020603050405020304" pitchFamily="18" charset="0"/>
              </a:rPr>
              <a:t>nurse </a:t>
            </a:r>
            <a:r>
              <a:rPr lang="en-GB" sz="24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within </a:t>
            </a:r>
            <a:r>
              <a:rPr lang="en-US" sz="2400" dirty="0" smtClean="0">
                <a:solidFill>
                  <a:srgbClr val="002060"/>
                </a:solidFill>
                <a:latin typeface="Calibri" panose="020F0502020204030204" pitchFamily="34" charset="0"/>
                <a:ea typeface="Calibri" panose="020F0502020204030204" pitchFamily="34" charset="0"/>
              </a:rPr>
              <a:t>Idiopathic </a:t>
            </a:r>
            <a:r>
              <a:rPr lang="en-US" sz="2400" dirty="0">
                <a:solidFill>
                  <a:srgbClr val="002060"/>
                </a:solidFill>
                <a:latin typeface="Calibri" panose="020F0502020204030204" pitchFamily="34" charset="0"/>
                <a:ea typeface="Calibri" panose="020F0502020204030204" pitchFamily="34" charset="0"/>
              </a:rPr>
              <a:t>Intracranial Hypertension </a:t>
            </a:r>
            <a:r>
              <a:rPr lang="en-US" sz="2400" dirty="0" smtClean="0">
                <a:solidFill>
                  <a:srgbClr val="002060"/>
                </a:solidFill>
                <a:latin typeface="Calibri" panose="020F0502020204030204" pitchFamily="34" charset="0"/>
                <a:ea typeface="Calibri" panose="020F0502020204030204" pitchFamily="34" charset="0"/>
              </a:rPr>
              <a:t>(</a:t>
            </a:r>
            <a:r>
              <a:rPr lang="en-GB" sz="24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IIH) </a:t>
            </a:r>
            <a:r>
              <a:rPr lang="en-GB" sz="2400" dirty="0">
                <a:solidFill>
                  <a:srgbClr val="002060"/>
                </a:solidFill>
                <a:latin typeface="Calibri" panose="020F0502020204030204" pitchFamily="34" charset="0"/>
                <a:ea typeface="Calibri" panose="020F0502020204030204" pitchFamily="34" charset="0"/>
                <a:cs typeface="Times New Roman" panose="02020603050405020304" pitchFamily="18" charset="0"/>
              </a:rPr>
              <a:t>clinics.  </a:t>
            </a:r>
            <a:endParaRPr lang="en-GB" sz="24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400" dirty="0" smtClean="0">
                <a:latin typeface="Calibri" panose="020F0502020204030204" pitchFamily="34" charset="0"/>
                <a:ea typeface="Calibri" panose="020F0502020204030204" pitchFamily="34" charset="0"/>
                <a:cs typeface="Times New Roman" panose="02020603050405020304" pitchFamily="18" charset="0"/>
              </a:rPr>
              <a:t>One example is from </a:t>
            </a:r>
            <a:r>
              <a:rPr lang="en-GB" sz="2400" dirty="0">
                <a:latin typeface="Calibri" panose="020F0502020204030204" pitchFamily="34" charset="0"/>
                <a:ea typeface="Calibri" panose="020F0502020204030204" pitchFamily="34" charset="0"/>
                <a:cs typeface="Times New Roman" panose="02020603050405020304" pitchFamily="18" charset="0"/>
              </a:rPr>
              <a:t>my </a:t>
            </a:r>
            <a:r>
              <a:rPr lang="en-GB" sz="2400" dirty="0" smtClean="0">
                <a:latin typeface="Calibri" panose="020F0502020204030204" pitchFamily="34" charset="0"/>
                <a:ea typeface="Calibri" panose="020F0502020204030204" pitchFamily="34" charset="0"/>
                <a:cs typeface="Times New Roman" panose="02020603050405020304" pitchFamily="18" charset="0"/>
              </a:rPr>
              <a:t>colleague, </a:t>
            </a:r>
            <a:r>
              <a:rPr lang="en-GB" sz="2400" dirty="0">
                <a:latin typeface="Calibri" panose="020F0502020204030204" pitchFamily="34" charset="0"/>
                <a:ea typeface="Calibri" panose="020F0502020204030204" pitchFamily="34" charset="0"/>
                <a:cs typeface="Times New Roman" panose="02020603050405020304" pitchFamily="18" charset="0"/>
              </a:rPr>
              <a:t>Esther </a:t>
            </a:r>
            <a:r>
              <a:rPr lang="en-GB" sz="2400" dirty="0" smtClean="0">
                <a:latin typeface="Calibri" panose="020F0502020204030204" pitchFamily="34" charset="0"/>
                <a:ea typeface="Calibri" panose="020F0502020204030204" pitchFamily="34" charset="0"/>
                <a:cs typeface="Times New Roman" panose="02020603050405020304" pitchFamily="18" charset="0"/>
              </a:rPr>
              <a:t>Loxley, who treated a diabetic/obese patient who </a:t>
            </a:r>
            <a:r>
              <a:rPr lang="en-GB" sz="2400" dirty="0">
                <a:latin typeface="Calibri" panose="020F0502020204030204" pitchFamily="34" charset="0"/>
                <a:ea typeface="Calibri" panose="020F0502020204030204" pitchFamily="34" charset="0"/>
                <a:cs typeface="Times New Roman" panose="02020603050405020304" pitchFamily="18" charset="0"/>
              </a:rPr>
              <a:t>developed a 6th nerve palsy.  She took the opportunity </a:t>
            </a:r>
            <a:r>
              <a:rPr lang="en-GB" sz="2400" dirty="0" smtClean="0">
                <a:latin typeface="Calibri" panose="020F0502020204030204" pitchFamily="34" charset="0"/>
                <a:ea typeface="Calibri" panose="020F0502020204030204" pitchFamily="34" charset="0"/>
                <a:cs typeface="Times New Roman" panose="02020603050405020304" pitchFamily="18" charset="0"/>
              </a:rPr>
              <a:t>to </a:t>
            </a:r>
            <a:r>
              <a:rPr lang="en-GB" sz="2400" dirty="0">
                <a:latin typeface="Calibri" panose="020F0502020204030204" pitchFamily="34" charset="0"/>
                <a:ea typeface="Calibri" panose="020F0502020204030204" pitchFamily="34" charset="0"/>
                <a:cs typeface="Times New Roman" panose="02020603050405020304" pitchFamily="18" charset="0"/>
              </a:rPr>
              <a:t>explain </a:t>
            </a:r>
            <a:r>
              <a:rPr lang="en-GB" sz="2400" dirty="0" smtClean="0">
                <a:latin typeface="Calibri" panose="020F0502020204030204" pitchFamily="34" charset="0"/>
                <a:ea typeface="Calibri" panose="020F0502020204030204" pitchFamily="34" charset="0"/>
                <a:cs typeface="Times New Roman" panose="02020603050405020304" pitchFamily="18" charset="0"/>
              </a:rPr>
              <a:t>to him the </a:t>
            </a:r>
            <a:r>
              <a:rPr lang="en-GB" sz="2400" dirty="0">
                <a:latin typeface="Calibri" panose="020F0502020204030204" pitchFamily="34" charset="0"/>
                <a:ea typeface="Calibri" panose="020F0502020204030204" pitchFamily="34" charset="0"/>
                <a:cs typeface="Times New Roman" panose="02020603050405020304" pitchFamily="18" charset="0"/>
              </a:rPr>
              <a:t>possible reasons for the problem including the fact that he was obese.  </a:t>
            </a:r>
            <a:endParaRPr lang="en-GB" sz="2400" dirty="0" smtClean="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400" dirty="0" smtClean="0">
                <a:latin typeface="Calibri" panose="020F0502020204030204" pitchFamily="34" charset="0"/>
                <a:ea typeface="Calibri" panose="020F0502020204030204" pitchFamily="34" charset="0"/>
                <a:cs typeface="Times New Roman" panose="02020603050405020304" pitchFamily="18" charset="0"/>
              </a:rPr>
              <a:t>As </a:t>
            </a:r>
            <a:r>
              <a:rPr lang="en-GB" sz="2400" dirty="0">
                <a:latin typeface="Calibri" panose="020F0502020204030204" pitchFamily="34" charset="0"/>
                <a:ea typeface="Calibri" panose="020F0502020204030204" pitchFamily="34" charset="0"/>
                <a:cs typeface="Times New Roman" panose="02020603050405020304" pitchFamily="18" charset="0"/>
              </a:rPr>
              <a:t>a result of </a:t>
            </a:r>
            <a:r>
              <a:rPr lang="en-GB" sz="2400" dirty="0" smtClean="0">
                <a:latin typeface="Calibri" panose="020F0502020204030204" pitchFamily="34" charset="0"/>
                <a:ea typeface="Calibri" panose="020F0502020204030204" pitchFamily="34" charset="0"/>
                <a:cs typeface="Times New Roman" panose="02020603050405020304" pitchFamily="18" charset="0"/>
              </a:rPr>
              <a:t>this, </a:t>
            </a:r>
            <a:r>
              <a:rPr lang="en-GB" sz="2400" dirty="0">
                <a:latin typeface="Calibri" panose="020F0502020204030204" pitchFamily="34" charset="0"/>
                <a:ea typeface="Calibri" panose="020F0502020204030204" pitchFamily="34" charset="0"/>
                <a:cs typeface="Times New Roman" panose="02020603050405020304" pitchFamily="18" charset="0"/>
              </a:rPr>
              <a:t>the patient took on board her </a:t>
            </a:r>
            <a:r>
              <a:rPr lang="en-GB" sz="2400" dirty="0" smtClean="0">
                <a:latin typeface="Calibri" panose="020F0502020204030204" pitchFamily="34" charset="0"/>
                <a:ea typeface="Calibri" panose="020F0502020204030204" pitchFamily="34" charset="0"/>
                <a:cs typeface="Times New Roman" panose="02020603050405020304" pitchFamily="18" charset="0"/>
              </a:rPr>
              <a:t>advice. At </a:t>
            </a:r>
            <a:r>
              <a:rPr lang="en-GB" sz="2400" dirty="0">
                <a:latin typeface="Calibri" panose="020F0502020204030204" pitchFamily="34" charset="0"/>
                <a:ea typeface="Calibri" panose="020F0502020204030204" pitchFamily="34" charset="0"/>
                <a:cs typeface="Times New Roman" panose="02020603050405020304" pitchFamily="18" charset="0"/>
              </a:rPr>
              <a:t>his follow </a:t>
            </a:r>
            <a:r>
              <a:rPr lang="en-GB" sz="2400" dirty="0" smtClean="0">
                <a:latin typeface="Calibri" panose="020F0502020204030204" pitchFamily="34" charset="0"/>
                <a:ea typeface="Calibri" panose="020F0502020204030204" pitchFamily="34" charset="0"/>
                <a:cs typeface="Times New Roman" panose="02020603050405020304" pitchFamily="18" charset="0"/>
              </a:rPr>
              <a:t>up appointment </a:t>
            </a:r>
            <a:r>
              <a:rPr lang="en-GB" sz="2400" dirty="0">
                <a:latin typeface="Calibri" panose="020F0502020204030204" pitchFamily="34" charset="0"/>
                <a:ea typeface="Calibri" panose="020F0502020204030204" pitchFamily="34" charset="0"/>
                <a:cs typeface="Times New Roman" panose="02020603050405020304" pitchFamily="18" charset="0"/>
              </a:rPr>
              <a:t>his nerve palsy had started to recover and he had lost 2 stone in weight!  The patient has provided a patient story for us and he has now fully recovered.</a:t>
            </a:r>
          </a:p>
          <a:p>
            <a:endParaRPr lang="en-GB" sz="2400" dirty="0">
              <a:latin typeface="Calibri" panose="020F0502020204030204" pitchFamily="34" charset="0"/>
            </a:endParaRPr>
          </a:p>
        </p:txBody>
      </p:sp>
    </p:spTree>
    <p:extLst>
      <p:ext uri="{BB962C8B-B14F-4D97-AF65-F5344CB8AC3E}">
        <p14:creationId xmlns:p14="http://schemas.microsoft.com/office/powerpoint/2010/main" val="661796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Study 3</a:t>
            </a:r>
            <a:endParaRPr lang="en-GB" dirty="0"/>
          </a:p>
        </p:txBody>
      </p:sp>
      <p:sp>
        <p:nvSpPr>
          <p:cNvPr id="3" name="Content Placeholder 2"/>
          <p:cNvSpPr>
            <a:spLocks noGrp="1"/>
          </p:cNvSpPr>
          <p:nvPr>
            <p:ph sz="half" idx="1"/>
          </p:nvPr>
        </p:nvSpPr>
        <p:spPr/>
        <p:txBody>
          <a:bodyPr/>
          <a:lstStyle/>
          <a:p>
            <a:pPr>
              <a:spcAft>
                <a:spcPts val="0"/>
              </a:spcAft>
            </a:pPr>
            <a:endParaRPr lang="en-GB"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Lorraine Floyd</a:t>
            </a:r>
          </a:p>
          <a:p>
            <a:pPr>
              <a:spcAft>
                <a:spcPts val="0"/>
              </a:spcAft>
            </a:pPr>
            <a:r>
              <a:rPr lang="en-GB" dirty="0" smtClean="0">
                <a:latin typeface="Calibri" panose="020F0502020204030204" pitchFamily="34" charset="0"/>
                <a:ea typeface="Calibri" panose="020F0502020204030204" pitchFamily="34" charset="0"/>
                <a:cs typeface="Times New Roman" panose="02020603050405020304" pitchFamily="18" charset="0"/>
              </a:rPr>
              <a:t>Orthoptist</a:t>
            </a:r>
            <a:endParaRPr lang="en-GB"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Bridgend Eye Unit</a:t>
            </a:r>
          </a:p>
          <a:p>
            <a:pPr>
              <a:spcAft>
                <a:spcPts val="0"/>
              </a:spcAft>
            </a:pPr>
            <a:r>
              <a:rPr lang="en-GB" dirty="0" smtClean="0">
                <a:latin typeface="Calibri" panose="020F0502020204030204" pitchFamily="34" charset="0"/>
                <a:ea typeface="Calibri" panose="020F0502020204030204" pitchFamily="34" charset="0"/>
                <a:cs typeface="Times New Roman" panose="02020603050405020304" pitchFamily="18" charset="0"/>
              </a:rPr>
              <a:t>Wales</a:t>
            </a:r>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0149723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Study 3</a:t>
            </a:r>
            <a:endParaRPr lang="en-GB" dirty="0"/>
          </a:p>
        </p:txBody>
      </p:sp>
      <p:sp>
        <p:nvSpPr>
          <p:cNvPr id="3" name="Content Placeholder 2"/>
          <p:cNvSpPr>
            <a:spLocks noGrp="1"/>
          </p:cNvSpPr>
          <p:nvPr>
            <p:ph sz="half" idx="1"/>
          </p:nvPr>
        </p:nvSpPr>
        <p:spPr>
          <a:xfrm>
            <a:off x="251520" y="1052736"/>
            <a:ext cx="5656674" cy="5805264"/>
          </a:xfrm>
        </p:spPr>
        <p:txBody>
          <a:bodyPr/>
          <a:lstStyle/>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We have had training from </a:t>
            </a:r>
            <a:r>
              <a:rPr lang="en-GB" dirty="0" smtClean="0">
                <a:latin typeface="Calibri" panose="020F0502020204030204" pitchFamily="34" charset="0"/>
                <a:ea typeface="Calibri" panose="020F0502020204030204" pitchFamily="34" charset="0"/>
                <a:cs typeface="Times New Roman" panose="02020603050405020304" pitchFamily="18" charset="0"/>
              </a:rPr>
              <a:t>Stop </a:t>
            </a:r>
            <a:r>
              <a:rPr lang="en-GB" dirty="0">
                <a:latin typeface="Calibri" panose="020F0502020204030204" pitchFamily="34" charset="0"/>
                <a:ea typeface="Calibri" panose="020F0502020204030204" pitchFamily="34" charset="0"/>
                <a:cs typeface="Times New Roman" panose="02020603050405020304" pitchFamily="18" charset="0"/>
              </a:rPr>
              <a:t>S</a:t>
            </a:r>
            <a:r>
              <a:rPr lang="en-GB" dirty="0" smtClean="0">
                <a:latin typeface="Calibri" panose="020F0502020204030204" pitchFamily="34" charset="0"/>
                <a:ea typeface="Calibri" panose="020F0502020204030204" pitchFamily="34" charset="0"/>
                <a:cs typeface="Times New Roman" panose="02020603050405020304" pitchFamily="18" charset="0"/>
              </a:rPr>
              <a:t>moking </a:t>
            </a:r>
            <a:r>
              <a:rPr lang="en-GB" dirty="0">
                <a:latin typeface="Calibri" panose="020F0502020204030204" pitchFamily="34" charset="0"/>
                <a:ea typeface="Calibri" panose="020F0502020204030204" pitchFamily="34" charset="0"/>
                <a:cs typeface="Times New Roman" panose="02020603050405020304" pitchFamily="18" charset="0"/>
              </a:rPr>
              <a:t>Wales </a:t>
            </a:r>
            <a:r>
              <a:rPr lang="en-GB" dirty="0" smtClean="0">
                <a:latin typeface="Calibri" panose="020F0502020204030204" pitchFamily="34" charset="0"/>
                <a:ea typeface="Calibri" panose="020F0502020204030204" pitchFamily="34" charset="0"/>
                <a:cs typeface="Times New Roman" panose="02020603050405020304" pitchFamily="18" charset="0"/>
              </a:rPr>
              <a:t>and a </a:t>
            </a:r>
            <a:r>
              <a:rPr lang="en-GB" dirty="0">
                <a:latin typeface="Calibri" panose="020F0502020204030204" pitchFamily="34" charset="0"/>
                <a:ea typeface="Calibri" panose="020F0502020204030204" pitchFamily="34" charset="0"/>
                <a:cs typeface="Times New Roman" panose="02020603050405020304" pitchFamily="18" charset="0"/>
              </a:rPr>
              <a:t>section on our Orthoptic </a:t>
            </a:r>
            <a:r>
              <a:rPr lang="en-GB" dirty="0" err="1" smtClean="0">
                <a:latin typeface="Calibri" panose="020F0502020204030204" pitchFamily="34" charset="0"/>
                <a:ea typeface="Calibri" panose="020F0502020204030204" pitchFamily="34" charset="0"/>
                <a:cs typeface="Times New Roman" panose="02020603050405020304" pitchFamily="18" charset="0"/>
              </a:rPr>
              <a:t>proforma</a:t>
            </a:r>
            <a:r>
              <a:rPr lang="en-GB" dirty="0" smtClean="0">
                <a:latin typeface="Calibri" panose="020F0502020204030204" pitchFamily="34" charset="0"/>
                <a:ea typeface="Calibri" panose="020F0502020204030204" pitchFamily="34" charset="0"/>
                <a:cs typeface="Times New Roman" panose="02020603050405020304" pitchFamily="18" charset="0"/>
              </a:rPr>
              <a:t> </a:t>
            </a:r>
            <a:r>
              <a:rPr lang="en-GB" dirty="0">
                <a:latin typeface="Calibri" panose="020F0502020204030204" pitchFamily="34" charset="0"/>
                <a:ea typeface="Calibri" panose="020F0502020204030204" pitchFamily="34" charset="0"/>
                <a:cs typeface="Times New Roman" panose="02020603050405020304" pitchFamily="18" charset="0"/>
              </a:rPr>
              <a:t>where </a:t>
            </a:r>
            <a:r>
              <a:rPr lang="en-GB">
                <a:latin typeface="Calibri" panose="020F0502020204030204" pitchFamily="34" charset="0"/>
                <a:ea typeface="Calibri" panose="020F0502020204030204" pitchFamily="34" charset="0"/>
                <a:cs typeface="Times New Roman" panose="02020603050405020304" pitchFamily="18" charset="0"/>
              </a:rPr>
              <a:t>we </a:t>
            </a:r>
            <a:r>
              <a:rPr lang="en-GB" smtClean="0">
                <a:latin typeface="Calibri" panose="020F0502020204030204" pitchFamily="34" charset="0"/>
                <a:ea typeface="Calibri" panose="020F0502020204030204" pitchFamily="34" charset="0"/>
                <a:cs typeface="Times New Roman" panose="02020603050405020304" pitchFamily="18" charset="0"/>
              </a:rPr>
              <a:t>tick </a:t>
            </a:r>
            <a:r>
              <a:rPr lang="en-GB" dirty="0" smtClean="0">
                <a:latin typeface="Calibri" panose="020F0502020204030204" pitchFamily="34" charset="0"/>
                <a:ea typeface="Calibri" panose="020F0502020204030204" pitchFamily="34" charset="0"/>
                <a:cs typeface="Times New Roman" panose="02020603050405020304" pitchFamily="18" charset="0"/>
              </a:rPr>
              <a:t>“Smoker” </a:t>
            </a:r>
            <a:r>
              <a:rPr lang="en-GB" dirty="0">
                <a:latin typeface="Calibri" panose="020F0502020204030204" pitchFamily="34" charset="0"/>
                <a:ea typeface="Calibri" panose="020F0502020204030204" pitchFamily="34" charset="0"/>
                <a:cs typeface="Times New Roman" panose="02020603050405020304" pitchFamily="18" charset="0"/>
              </a:rPr>
              <a:t>or </a:t>
            </a:r>
            <a:r>
              <a:rPr lang="en-GB" dirty="0" smtClean="0">
                <a:latin typeface="Calibri" panose="020F0502020204030204" pitchFamily="34" charset="0"/>
                <a:ea typeface="Calibri" panose="020F0502020204030204" pitchFamily="34" charset="0"/>
                <a:cs typeface="Times New Roman" panose="02020603050405020304" pitchFamily="18" charset="0"/>
              </a:rPr>
              <a:t>“Non smoker” </a:t>
            </a:r>
            <a:r>
              <a:rPr lang="en-GB" dirty="0">
                <a:latin typeface="Calibri" panose="020F0502020204030204" pitchFamily="34" charset="0"/>
                <a:ea typeface="Calibri" panose="020F0502020204030204" pitchFamily="34" charset="0"/>
                <a:cs typeface="Times New Roman" panose="02020603050405020304" pitchFamily="18" charset="0"/>
              </a:rPr>
              <a:t>and advice offered </a:t>
            </a:r>
            <a:r>
              <a:rPr lang="en-GB" dirty="0" smtClean="0">
                <a:latin typeface="Calibri" panose="020F0502020204030204" pitchFamily="34" charset="0"/>
                <a:ea typeface="Calibri" panose="020F0502020204030204" pitchFamily="34" charset="0"/>
                <a:cs typeface="Times New Roman" panose="02020603050405020304" pitchFamily="18" charset="0"/>
              </a:rPr>
              <a:t>/referral </a:t>
            </a:r>
            <a:r>
              <a:rPr lang="en-GB" dirty="0">
                <a:latin typeface="Calibri" panose="020F0502020204030204" pitchFamily="34" charset="0"/>
                <a:ea typeface="Calibri" panose="020F0502020204030204" pitchFamily="34" charset="0"/>
                <a:cs typeface="Times New Roman" panose="02020603050405020304" pitchFamily="18" charset="0"/>
              </a:rPr>
              <a:t>to the cessation service </a:t>
            </a:r>
            <a:r>
              <a:rPr lang="en-GB" dirty="0" smtClean="0">
                <a:latin typeface="Calibri" panose="020F0502020204030204" pitchFamily="34" charset="0"/>
                <a:ea typeface="Calibri" panose="020F0502020204030204" pitchFamily="34" charset="0"/>
                <a:cs typeface="Times New Roman" panose="02020603050405020304" pitchFamily="18" charset="0"/>
              </a:rPr>
              <a:t>made</a:t>
            </a:r>
            <a:r>
              <a:rPr lang="en-GB" dirty="0">
                <a:latin typeface="Calibri" panose="020F0502020204030204" pitchFamily="34" charset="0"/>
                <a:ea typeface="Calibri" panose="020F0502020204030204" pitchFamily="34" charset="0"/>
                <a:cs typeface="Times New Roman" panose="02020603050405020304" pitchFamily="18" charset="0"/>
              </a:rPr>
              <a:t>. </a:t>
            </a: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dirty="0" smtClean="0">
                <a:latin typeface="Calibri" panose="020F0502020204030204" pitchFamily="34" charset="0"/>
                <a:ea typeface="Calibri" panose="020F0502020204030204" pitchFamily="34" charset="0"/>
                <a:cs typeface="Times New Roman" panose="02020603050405020304" pitchFamily="18" charset="0"/>
              </a:rPr>
              <a:t>We </a:t>
            </a:r>
            <a:r>
              <a:rPr lang="en-GB" dirty="0">
                <a:latin typeface="Calibri" panose="020F0502020204030204" pitchFamily="34" charset="0"/>
                <a:ea typeface="Calibri" panose="020F0502020204030204" pitchFamily="34" charset="0"/>
                <a:cs typeface="Times New Roman" panose="02020603050405020304" pitchFamily="18" charset="0"/>
              </a:rPr>
              <a:t>also </a:t>
            </a:r>
            <a:r>
              <a:rPr lang="en-GB" dirty="0" smtClean="0">
                <a:latin typeface="Calibri" panose="020F0502020204030204" pitchFamily="34" charset="0"/>
                <a:ea typeface="Calibri" panose="020F0502020204030204" pitchFamily="34" charset="0"/>
                <a:cs typeface="Times New Roman" panose="02020603050405020304" pitchFamily="18" charset="0"/>
              </a:rPr>
              <a:t>give out </a:t>
            </a:r>
            <a:r>
              <a:rPr lang="en-GB" dirty="0">
                <a:latin typeface="Calibri" panose="020F0502020204030204" pitchFamily="34" charset="0"/>
                <a:ea typeface="Calibri" panose="020F0502020204030204" pitchFamily="34" charset="0"/>
                <a:cs typeface="Times New Roman" panose="02020603050405020304" pitchFamily="18" charset="0"/>
              </a:rPr>
              <a:t>information cards </a:t>
            </a:r>
            <a:r>
              <a:rPr lang="en-GB" dirty="0" smtClean="0">
                <a:latin typeface="Calibri" panose="020F0502020204030204" pitchFamily="34" charset="0"/>
                <a:ea typeface="Calibri" panose="020F0502020204030204" pitchFamily="34" charset="0"/>
                <a:cs typeface="Times New Roman" panose="02020603050405020304" pitchFamily="18" charset="0"/>
              </a:rPr>
              <a:t>with </a:t>
            </a:r>
            <a:r>
              <a:rPr lang="en-GB" dirty="0">
                <a:latin typeface="Calibri" panose="020F0502020204030204" pitchFamily="34" charset="0"/>
                <a:ea typeface="Calibri" panose="020F0502020204030204" pitchFamily="34" charset="0"/>
                <a:cs typeface="Times New Roman" panose="02020603050405020304" pitchFamily="18" charset="0"/>
              </a:rPr>
              <a:t>phone numbers for people to contact for further advice. </a:t>
            </a: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dirty="0" smtClean="0">
                <a:latin typeface="Calibri" panose="020F0502020204030204" pitchFamily="34" charset="0"/>
                <a:ea typeface="Calibri" panose="020F0502020204030204" pitchFamily="34" charset="0"/>
                <a:cs typeface="Times New Roman" panose="02020603050405020304" pitchFamily="18" charset="0"/>
              </a:rPr>
              <a:t>Some </a:t>
            </a:r>
            <a:r>
              <a:rPr lang="en-GB" dirty="0">
                <a:latin typeface="Calibri" panose="020F0502020204030204" pitchFamily="34" charset="0"/>
                <a:ea typeface="Calibri" panose="020F0502020204030204" pitchFamily="34" charset="0"/>
                <a:cs typeface="Times New Roman" panose="02020603050405020304" pitchFamily="18" charset="0"/>
              </a:rPr>
              <a:t>people take the advice but some do refuse it. It only takes a moment to ask.</a:t>
            </a:r>
          </a:p>
          <a:p>
            <a:endParaRPr lang="en-GB" dirty="0"/>
          </a:p>
        </p:txBody>
      </p:sp>
      <p:pic>
        <p:nvPicPr>
          <p:cNvPr id="1026" name="Picture 2" descr="Stop Smoking Wa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8194" y="1155150"/>
            <a:ext cx="3235805" cy="24178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70854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study 4</a:t>
            </a:r>
            <a:endParaRPr lang="en-GB" dirty="0"/>
          </a:p>
        </p:txBody>
      </p:sp>
      <p:sp>
        <p:nvSpPr>
          <p:cNvPr id="3" name="Content Placeholder 2"/>
          <p:cNvSpPr>
            <a:spLocks noGrp="1"/>
          </p:cNvSpPr>
          <p:nvPr>
            <p:ph sz="half" idx="1"/>
          </p:nvPr>
        </p:nvSpPr>
        <p:spPr/>
        <p:txBody>
          <a:bodyPr/>
          <a:lstStyle/>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Sam Aitkenhead </a:t>
            </a: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dirty="0" smtClean="0">
                <a:latin typeface="Calibri" panose="020F0502020204030204" pitchFamily="34" charset="0"/>
                <a:ea typeface="Calibri" panose="020F0502020204030204" pitchFamily="34" charset="0"/>
                <a:cs typeface="Times New Roman" panose="02020603050405020304" pitchFamily="18" charset="0"/>
              </a:rPr>
              <a:t>Orthoptist</a:t>
            </a:r>
            <a:endParaRPr lang="en-GB"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Eastbourne and Conquest hospital </a:t>
            </a:r>
          </a:p>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East Sussex </a:t>
            </a:r>
          </a:p>
          <a:p>
            <a:endParaRPr lang="en-GB" dirty="0"/>
          </a:p>
        </p:txBody>
      </p:sp>
      <p:sp>
        <p:nvSpPr>
          <p:cNvPr id="4" name="Content Placeholder 3"/>
          <p:cNvSpPr>
            <a:spLocks noGrp="1"/>
          </p:cNvSpPr>
          <p:nvPr>
            <p:ph sz="half" idx="2"/>
          </p:nvPr>
        </p:nvSpPr>
        <p:spPr>
          <a:xfrm>
            <a:off x="4067944" y="1158875"/>
            <a:ext cx="4665553" cy="5438477"/>
          </a:xfrm>
          <a:solidFill>
            <a:schemeClr val="accent3"/>
          </a:solidFill>
        </p:spPr>
        <p:txBody>
          <a:bodyPr/>
          <a:lstStyle/>
          <a:p>
            <a:pPr>
              <a:spcAft>
                <a:spcPts val="0"/>
              </a:spcAft>
            </a:pPr>
            <a:r>
              <a:rPr lang="en-GB" dirty="0" smtClean="0">
                <a:latin typeface="Calibri" panose="020F0502020204030204" pitchFamily="34" charset="0"/>
                <a:ea typeface="Calibri" panose="020F0502020204030204" pitchFamily="34" charset="0"/>
                <a:cs typeface="Times New Roman" panose="02020603050405020304" pitchFamily="18" charset="0"/>
              </a:rPr>
              <a:t>“In </a:t>
            </a:r>
            <a:r>
              <a:rPr lang="en-GB" dirty="0">
                <a:latin typeface="Calibri" panose="020F0502020204030204" pitchFamily="34" charset="0"/>
                <a:ea typeface="Calibri" panose="020F0502020204030204" pitchFamily="34" charset="0"/>
                <a:cs typeface="Times New Roman" panose="02020603050405020304" pitchFamily="18" charset="0"/>
              </a:rPr>
              <a:t>our </a:t>
            </a:r>
            <a:r>
              <a:rPr lang="en-GB" dirty="0" err="1">
                <a:latin typeface="Calibri" panose="020F0502020204030204" pitchFamily="34" charset="0"/>
                <a:ea typeface="Calibri" panose="020F0502020204030204" pitchFamily="34" charset="0"/>
                <a:cs typeface="Times New Roman" panose="02020603050405020304" pitchFamily="18" charset="0"/>
              </a:rPr>
              <a:t>orthoptic</a:t>
            </a:r>
            <a:r>
              <a:rPr lang="en-GB" dirty="0">
                <a:latin typeface="Calibri" panose="020F0502020204030204" pitchFamily="34" charset="0"/>
                <a:ea typeface="Calibri" panose="020F0502020204030204" pitchFamily="34" charset="0"/>
                <a:cs typeface="Times New Roman" panose="02020603050405020304" pitchFamily="18" charset="0"/>
              </a:rPr>
              <a:t> rooms we have put up a board full of helpful leaflets such as stop smoking, healthy eating advice, drug addiction advice and alcohol advice.</a:t>
            </a:r>
          </a:p>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We have copies of the leaflets to give to the patients if they or we feel they would be helpful. </a:t>
            </a:r>
          </a:p>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Hopefully we are making every contact count</a:t>
            </a:r>
            <a:r>
              <a:rPr lang="en-GB" dirty="0" smtClean="0">
                <a:latin typeface="Calibri" panose="020F0502020204030204" pitchFamily="34" charset="0"/>
                <a:ea typeface="Calibri" panose="020F0502020204030204" pitchFamily="34" charset="0"/>
                <a:cs typeface="Times New Roman" panose="02020603050405020304" pitchFamily="18" charset="0"/>
              </a:rPr>
              <a:t>.”  </a:t>
            </a:r>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089606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Lucida Sans Unicode"/>
      </a:majorFont>
      <a:minorFont>
        <a:latin typeface="Arial"/>
        <a:ea typefac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Lucida Sans Unicode"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18479</TotalTime>
  <Words>788</Words>
  <Application>Microsoft Office PowerPoint</Application>
  <PresentationFormat>On-screen Show (4:3)</PresentationFormat>
  <Paragraphs>72</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Making Every Contact Count Orthoptic Case Studies </vt:lpstr>
      <vt:lpstr>Case Study 1 - Luton</vt:lpstr>
      <vt:lpstr>Case Study 1 –  The local picture</vt:lpstr>
      <vt:lpstr>Case Study 1 –  Reactions from the Orthoptic Team</vt:lpstr>
      <vt:lpstr>Case Study 2 - Manchester</vt:lpstr>
      <vt:lpstr>Case Study 2 - Help for weight-related eye conditions from the orthoptic team</vt:lpstr>
      <vt:lpstr>Case Study 3</vt:lpstr>
      <vt:lpstr>Case Study 3</vt:lpstr>
      <vt:lpstr>Case study 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BIOS Systems Update</dc:title>
  <dc:creator>h2m</dc:creator>
  <cp:lastModifiedBy>user</cp:lastModifiedBy>
  <cp:revision>473</cp:revision>
  <cp:lastPrinted>1601-01-01T00:00:00Z</cp:lastPrinted>
  <dcterms:created xsi:type="dcterms:W3CDTF">2011-10-03T16:03:36Z</dcterms:created>
  <dcterms:modified xsi:type="dcterms:W3CDTF">2016-09-28T10:43:38Z</dcterms:modified>
</cp:coreProperties>
</file>